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notesSlides/notesSlide5.xml" ContentType="application/vnd.openxmlformats-officedocument.presentationml.notesSlide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93" r:id="rId4"/>
    <p:sldId id="258" r:id="rId5"/>
    <p:sldId id="261" r:id="rId6"/>
    <p:sldId id="262" r:id="rId7"/>
    <p:sldId id="285" r:id="rId8"/>
    <p:sldId id="263" r:id="rId9"/>
    <p:sldId id="264" r:id="rId10"/>
    <p:sldId id="289" r:id="rId11"/>
    <p:sldId id="291" r:id="rId12"/>
    <p:sldId id="276" r:id="rId13"/>
    <p:sldId id="284" r:id="rId14"/>
    <p:sldId id="275" r:id="rId15"/>
    <p:sldId id="292" r:id="rId16"/>
    <p:sldId id="290" r:id="rId17"/>
    <p:sldId id="277" r:id="rId18"/>
    <p:sldId id="288" r:id="rId19"/>
    <p:sldId id="286" r:id="rId20"/>
    <p:sldId id="287" r:id="rId21"/>
    <p:sldId id="265" r:id="rId22"/>
    <p:sldId id="259" r:id="rId23"/>
    <p:sldId id="260" r:id="rId24"/>
    <p:sldId id="266" r:id="rId25"/>
    <p:sldId id="267" r:id="rId26"/>
    <p:sldId id="268" r:id="rId27"/>
    <p:sldId id="269" r:id="rId28"/>
    <p:sldId id="270" r:id="rId29"/>
    <p:sldId id="271" r:id="rId30"/>
    <p:sldId id="274" r:id="rId31"/>
    <p:sldId id="278" r:id="rId32"/>
    <p:sldId id="279" r:id="rId33"/>
    <p:sldId id="280" r:id="rId34"/>
    <p:sldId id="281" r:id="rId35"/>
    <p:sldId id="282" r:id="rId36"/>
    <p:sldId id="283" r:id="rId37"/>
  </p:sldIdLst>
  <p:sldSz cx="12192000" cy="6858000"/>
  <p:notesSz cx="12192000" cy="6858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4114" autoAdjust="0"/>
  </p:normalViewPr>
  <p:slideViewPr>
    <p:cSldViewPr snapToGrid="0">
      <p:cViewPr varScale="1">
        <p:scale>
          <a:sx n="35" d="100"/>
          <a:sy n="35" d="100"/>
        </p:scale>
        <p:origin x="1844" y="2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3:36.594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2 1 2881,'-1'12'7387,"0"2"-3702,2 69-4683,1-74-499,1-1-607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0.959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0 92 3889,'2'2'2352,"4"-1"-71,-2-1-113,-4-1-431,0-1-249,0 1-592,6-3-264,8-5-392,33-27-120,-34 22-368,-3 4-344,3 4-928,4-1-545,0 3-999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1.207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25 3513,'7'0'2352,"-1"0"-287,-6-2-257,0 1-184,0 0-351,0-1-161,0 1-408,0-1-192,10-1-280,-3 1-88,0-1-328,2 0-424,-6 1-1120,4 0-697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1.377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47 3065,'1'-3'2080,"-1"1"113,5 1-169,-5 0-336,0-1-183,0 1-289,0-1-144,0 1-320,5-2-184,4-1-319,-1-1-89,37-15-361,-35 20-383,-3-1-992,4 1-576,2 0-1025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1.563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22 2569,'7'-1'1928,"-2"-4"-24,5 4-255,-4-1-161,0 1-336,-2 0-184,-4-1-327,0 1-153,0-1-320,0 1-264,0-1-1065,7 0-727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1.733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0 45 4361,'2'0'2416,"-1"-2"-463,-1-2-153,0 4-519,0 0-257,0 0-400,0 0-184,0-1-232,0-1-72,0 1-368,9-4-408,5 1-1129,37-22-703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1.890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0 67 3497,'2'0'2176,"-1"0"-39,2-1-105,-3 1-384,0 0-207,0 0-361,0-2-176,0 1-320,0 0-160,0-1-280,8-4-248,4-1-848,35-26-536,-30 19-1393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0.273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0 52 3449,'3'0'1920,"4"0"-255,2 0-121,-2-1-200,0 1-88,0 0-231,-2 0-153,-5 0-352,0 0-136,0 0-224,8 0-112,2-2-528,7-2-416,36-7-849,-35 11-327,2-2-257,-8-6 49</inkml:trace>
  <inkml:trace contextRef="#ctx0" brushRef="#br0" timeOffset="169.57">259 8 696,'0'-2'424,"0"-2"8,3 3-48,-3 1-40,0 0-7,0 0 23,0 0 32,9 0 96,-2 0 48,4 3 96,31 14 48,-36-13-8,2-1-80,2-7-239,2-1-321,2-5-1081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25.795"/>
    </inkml:context>
    <inkml:brush xml:id="br0">
      <inkml:brushProperty name="width" value="0.05" units="cm"/>
      <inkml:brushProperty name="height" value="0.05" units="cm"/>
    </inkml:brush>
    <inkml:brush xml:id="br1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124 74 2152,'4'-4'1449,"-1"-2"-97,0 1-120,0 0-63,-3 4-209,0 0-184,0-1-328,-2 1-144,2 1-208,0 0-48,0 0-48,0 7-16,2 9-24,3 35-40,-3-28-160,-2 7-248,-3 4-832,-3 2-577</inkml:trace>
  <inkml:trace contextRef="#ctx0" brushRef="#br1" timeOffset="6266.17">2 246 2497,'0'2'1920,"0"-1"32,0-2-183,-1-1-153,1 1-464,0-1-263,0 1-409,0-1-136,0 1-168,0 0-40,0-1-72,7-2-56,3-2-288,36-24-272,-36 24-1041,-2 4-807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3:36.594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2 1 2881,'-1'12'7387,"0"2"-3702,2 69-4683,1-74-499,1-1-607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3:36.896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22 0 2745,'-22'0'10207,"30"71"-11334,-7-56 683,3 68-5877,-4-73 4462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3:36.896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22 0 2745,'-22'0'10207,"30"71"-11334,-7-56 683,3 68-5877,-4-73 4462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3:37.205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9 0 2785,'0'3'1776,"-1"1"-208,1-2-231,0-2-153,-2 0-240,2 0-160,0 0-280,0 0-120,0 1-160,-1 6-64,0 2-87,-1-3-57,1 4-273,1 31-255,1-31-608,1 0-384,-2 0-841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3:37.500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16 0 2809,'-3'3'1664,"0"3"-216,2 1-183,-1-7-481,1 0-216,-1 0-304,1 0-112,-1 10-136,1 0-48,7 37-240,-1-40-200,1-1-696,0 0-369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3:37.750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5 0 3145,'2'3'2016,"-5"-3"1,1-1-257,2 1-432,0 0-272,0 0-367,0 0-153,0 0-208,-1 0-32,1 0-104,0 0-32,0 13-64,0-5-56,3 37-360,-3-41-424,4 0-1089,-1 3-479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24.77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 19 1968,'1'0'1377,"1"-5"335,0 2-8,-2 1 41,0 1-89,-1 0-248,0-1-199,-1 1-401,1-1-168,-1 1-360,1 1-112,-1 0-104,1 0-32,0 21-8,-2 44-48,1-34-632,-3 4-504,2-4-1497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29.775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1 2473,'2'1'1832,"1"2"-16,-3 0-271,0-3-137,0 0-192,0 0-48,0 0-111,0 0-33,0 0-184,0 0-144,0 0-208,0 0-144,0 0-176,0 0-72,5 0-360,9 1-448,39 7-1360,-32-11-761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0.023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20 4233,'0'-1'2272,"0"1"-495,3-2-113,-3 2-320,0 0-127,0 0-225,0 0-176,0 0-304,0 0-120,0 0-184,1 0-88,9-1-432,3-1-440,37-8-1152,-33 6-609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0.709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0 45 3577,'2'0'2264,"1"0"-55,1 1-97,-4-1-431,0 0-273,0 0-440,-2 0-256,2-1-376,0-1-96,0 1-136,0 0-96,2-1-480,9-2-408,9-5-960,35-16-585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0.959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0 92 3889,'2'2'2352,"4"-1"-71,-2-1-113,-4-1-431,0-1-249,0 1-592,6-3-264,8-5-392,33-27-120,-34 22-368,-3 4-344,3 4-928,4-1-545,0 3-999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1.207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25 3513,'7'0'2352,"-1"0"-287,-6-2-257,0 1-184,0 0-351,0-1-161,0 1-408,0-1-192,10-1-280,-3 1-88,0-1-328,2 0-424,-6 1-1120,4 0-697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1.377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47 3065,'1'-3'2080,"-1"1"113,5 1-169,-5 0-336,0-1-183,0 1-289,0-1-144,0 1-320,5-2-184,4-1-319,-1-1-89,37-15-361,-35 20-383,-3-1-992,4 1-576,2 0-1025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3:37.205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9 0 2785,'0'3'1776,"-1"1"-208,1-2-231,0-2-153,-2 0-240,2 0-160,0 0-280,0 0-120,0 1-160,-1 6-64,0 2-87,-1-3-57,1 4-273,1 31-255,1-31-608,1 0-384,-2 0-841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1.563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22 2569,'7'-1'1928,"-2"-4"-24,5 4-255,-4-1-161,0 1-336,-2 0-184,-4-1-327,0 1-153,0-1-320,0 1-264,0-1-1065,7 0-727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1.733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0 45 4361,'2'0'2416,"-1"-2"-463,-1-2-153,0 4-519,0 0-257,0 0-400,0 0-184,0-1-232,0-1-72,0 1-368,9-4-408,5 1-1129,37-22-703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1.890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0 67 3497,'2'0'2176,"-1"0"-39,2-1-105,-3 1-384,0 0-207,0 0-361,0-2-176,0 1-320,0 0-160,0-1-280,8-4-248,4-1-848,35-26-536,-30 19-1393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0.273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0 52 3449,'3'0'1920,"4"0"-255,2 0-121,-2-1-200,0 1-88,0 0-231,-2 0-153,-5 0-352,0 0-136,0 0-224,8 0-112,2-2-528,7-2-416,36-7-849,-35 11-327,2-2-257,-8-6 49</inkml:trace>
  <inkml:trace contextRef="#ctx0" brushRef="#br0" timeOffset="169.57">259 8 696,'0'-2'424,"0"-2"8,3 3-48,-3 1-40,0 0-7,0 0 23,0 0 32,9 0 96,-2 0 48,4 3 96,31 14 48,-36-13-8,2-1-80,2-7-239,2-1-321,2-5-1081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25.795"/>
    </inkml:context>
    <inkml:brush xml:id="br0">
      <inkml:brushProperty name="width" value="0.05" units="cm"/>
      <inkml:brushProperty name="height" value="0.05" units="cm"/>
    </inkml:brush>
    <inkml:brush xml:id="br1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124 74 2152,'4'-4'1449,"-1"-2"-97,0 1-120,0 0-63,-3 4-209,0 0-184,0-1-328,-2 1-144,2 1-208,0 0-48,0 0-48,0 7-16,2 9-24,3 35-40,-3-28-160,-2 7-248,-3 4-832,-3 2-577</inkml:trace>
  <inkml:trace contextRef="#ctx0" brushRef="#br1" timeOffset="6266.17">2 246 2497,'0'2'1920,"0"-1"32,0-2-183,-1-1-153,1 1-464,0-1-263,0 1-409,0-1-136,0 1-168,0 0-40,0-1-72,7-2-56,3-2-288,36-24-272,-36 24-1041,-2 4-807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3:37.500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16 0 2809,'-3'3'1664,"0"3"-216,2 1-183,-1-7-481,1 0-216,-1 0-304,1 0-112,-1 10-136,1 0-48,7 37-240,-1-40-200,1-1-696,0 0-369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3:37.750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5 0 3145,'2'3'2016,"-5"-3"1,1-1-257,2 1-432,0 0-272,0 0-367,0 0-153,0 0-208,-1 0-32,1 0-104,0 0-32,0 13-64,0-5-56,3 37-360,-3-41-424,4 0-1089,-1 3-479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24.77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 19 1968,'1'0'1377,"1"-5"335,0 2-8,-2 1 41,0 1-89,-1 0-248,0-1-199,-1 1-401,1-1-168,-1 1-360,1 1-112,-1 0-104,1 0-32,0 21-8,-2 44-48,1-34-632,-3 4-504,2-4-1497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29.775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1 2473,'2'1'1832,"1"2"-16,-3 0-271,0-3-137,0 0-192,0 0-48,0 0-111,0 0-33,0 0-184,0 0-144,0 0-208,0 0-144,0 0-176,0 0-72,5 0-360,9 1-448,39 7-1360,-32-11-761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0.023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20 4233,'0'-1'2272,"0"1"-495,3-2-113,-3 2-320,0 0-127,0 0-225,0 0-176,0 0-304,0 0-120,0 0-184,1 0-88,9-1-432,3-1-440,37-8-1152,-33 6-609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27T16:04:30.709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0 45 3577,'2'0'2264,"1"0"-55,1 1-97,-4-1-431,0 0-273,0 0-440,-2 0-256,2-1-376,0-1-96,0 1-136,0 0-96,2-1-480,9-2-408,9-5-960,35-16-585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-education.psu.edu/meteo300/node/584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-education.psu.edu/meteo300/node/584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217793" indent="-217793">
              <a:buFont typeface="Arial"/>
              <a:buChar char="•"/>
              <a:defRPr/>
            </a:pPr>
            <a:endParaRPr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217793" indent="-217793">
              <a:buFont typeface="Arial"/>
              <a:buChar char="•"/>
              <a:defRPr/>
            </a:pPr>
            <a:endParaRPr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9163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t>Present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1200" b="0" i="0" u="sng" strike="noStrike" cap="none" spc="0">
                <a:solidFill>
                  <a:schemeClr val="tx1"/>
                </a:solidFill>
                <a:latin typeface="Calibri"/>
                <a:cs typeface="Calibri"/>
                <a:hlinkClick r:id="rId3" tooltip="https://www.e-education.psu.edu/meteo300/node/584"/>
              </a:rPr>
              <a:t>https://www.e-education.psu.edu/meteo300/node/584</a:t>
            </a:r>
            <a:br>
              <a:rPr/>
            </a:br>
            <a:br>
              <a:rPr/>
            </a:br>
            <a:endParaRPr/>
          </a:p>
          <a:p>
            <a:pPr>
              <a:defRPr/>
            </a:pPr>
            <a:r>
              <a:rPr sz="1200" b="1" i="1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l</a:t>
            </a:r>
            <a:r>
              <a:rPr sz="1000" b="1" i="1" u="none" baseline="-25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v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is the enthalpy of vaporization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(often called the latent heat of vaporization, about 2.5 x 10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6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J kg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–1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),</a:t>
            </a:r>
            <a:endParaRPr/>
          </a:p>
          <a:p>
            <a:pPr>
              <a:defRPr/>
            </a:pPr>
            <a:r>
              <a:rPr sz="1200" b="0" i="1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l</a:t>
            </a:r>
            <a:r>
              <a:rPr sz="1000" b="0" i="1" u="none" baseline="-25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v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is not constant with temperature but instead changes slightly (from 2.501 x 10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6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J kg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–1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at 0 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o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 to 2.257 x 10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6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J kg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–1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at 100 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o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C).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9498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1200" b="0" i="0" u="sng" strike="noStrike" cap="none" spc="0">
                <a:solidFill>
                  <a:schemeClr val="tx1"/>
                </a:solidFill>
                <a:latin typeface="Calibri"/>
                <a:cs typeface="Calibri"/>
                <a:hlinkClick r:id="rId3" tooltip="https://www.e-education.psu.edu/meteo300/node/584"/>
              </a:rPr>
              <a:t>https://www.e-education.psu.edu/meteo300/node/584</a:t>
            </a:r>
            <a:br>
              <a:rPr/>
            </a:br>
            <a:br>
              <a:rPr/>
            </a:br>
            <a:endParaRPr/>
          </a:p>
          <a:p>
            <a:pPr>
              <a:defRPr/>
            </a:pPr>
            <a:r>
              <a:rPr sz="1200" b="1" i="1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l</a:t>
            </a:r>
            <a:r>
              <a:rPr sz="1000" b="1" i="1" u="none" baseline="-25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v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is the enthalpy of vaporization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(often called the latent heat of vaporization, about 2.5 x 10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6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J kg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–1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),</a:t>
            </a:r>
            <a:endParaRPr/>
          </a:p>
          <a:p>
            <a:pPr>
              <a:defRPr/>
            </a:pPr>
            <a:r>
              <a:rPr sz="1200" b="0" i="1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l</a:t>
            </a:r>
            <a:r>
              <a:rPr sz="1000" b="0" i="1" u="none" baseline="-25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v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is not constant with temperature but instead changes slightly (from 2.501 x 10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6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J kg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–1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at 0 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o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 to 2.257 x 10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6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J kg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–1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at 100 </a:t>
            </a:r>
            <a:r>
              <a:rPr sz="1000" b="0" i="0" u="none" baseline="30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o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C).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83F506C-979B-4D55-B30A-30D3EA70F3EE}" type="datetimeFigureOut">
              <a:rPr lang="en-GB"/>
              <a:t>28/07/2023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2D32BDE-F0E5-4E6E-95C7-A58175E857C7}" type="slidenum">
              <a:rPr lang="en-GB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customXml" Target="../ink/ink4.xml"/><Relationship Id="rId18" Type="http://schemas.openxmlformats.org/officeDocument/2006/relationships/image" Target="../media/image23.png"/><Relationship Id="rId26" Type="http://schemas.openxmlformats.org/officeDocument/2006/relationships/image" Target="../media/image27.png"/><Relationship Id="rId39" Type="http://schemas.openxmlformats.org/officeDocument/2006/relationships/customXml" Target="../ink/ink17.xml"/><Relationship Id="rId21" Type="http://schemas.openxmlformats.org/officeDocument/2006/relationships/customXml" Target="../ink/ink8.xml"/><Relationship Id="rId34" Type="http://schemas.openxmlformats.org/officeDocument/2006/relationships/image" Target="../media/image31.png"/><Relationship Id="rId7" Type="http://schemas.openxmlformats.org/officeDocument/2006/relationships/customXml" Target="../ink/ink1.xml"/><Relationship Id="rId12" Type="http://schemas.openxmlformats.org/officeDocument/2006/relationships/image" Target="../media/image20.png"/><Relationship Id="rId17" Type="http://schemas.openxmlformats.org/officeDocument/2006/relationships/customXml" Target="../ink/ink6.xml"/><Relationship Id="rId25" Type="http://schemas.openxmlformats.org/officeDocument/2006/relationships/customXml" Target="../ink/ink10.xml"/><Relationship Id="rId33" Type="http://schemas.openxmlformats.org/officeDocument/2006/relationships/customXml" Target="../ink/ink14.xml"/><Relationship Id="rId38" Type="http://schemas.openxmlformats.org/officeDocument/2006/relationships/image" Target="../media/image33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2.png"/><Relationship Id="rId20" Type="http://schemas.openxmlformats.org/officeDocument/2006/relationships/image" Target="../media/image24.png"/><Relationship Id="rId29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customXml" Target="../ink/ink3.xml"/><Relationship Id="rId24" Type="http://schemas.openxmlformats.org/officeDocument/2006/relationships/image" Target="../media/image26.png"/><Relationship Id="rId32" Type="http://schemas.openxmlformats.org/officeDocument/2006/relationships/image" Target="../media/image30.png"/><Relationship Id="rId37" Type="http://schemas.openxmlformats.org/officeDocument/2006/relationships/customXml" Target="../ink/ink16.xml"/><Relationship Id="rId40" Type="http://schemas.openxmlformats.org/officeDocument/2006/relationships/image" Target="../media/image34.png"/><Relationship Id="rId5" Type="http://schemas.openxmlformats.org/officeDocument/2006/relationships/image" Target="../media/image16.png"/><Relationship Id="rId15" Type="http://schemas.openxmlformats.org/officeDocument/2006/relationships/customXml" Target="../ink/ink5.xml"/><Relationship Id="rId23" Type="http://schemas.openxmlformats.org/officeDocument/2006/relationships/customXml" Target="../ink/ink9.xml"/><Relationship Id="rId28" Type="http://schemas.openxmlformats.org/officeDocument/2006/relationships/image" Target="../media/image28.png"/><Relationship Id="rId36" Type="http://schemas.openxmlformats.org/officeDocument/2006/relationships/image" Target="../media/image32.png"/><Relationship Id="rId10" Type="http://schemas.openxmlformats.org/officeDocument/2006/relationships/image" Target="../media/image19.png"/><Relationship Id="rId19" Type="http://schemas.openxmlformats.org/officeDocument/2006/relationships/customXml" Target="../ink/ink7.xml"/><Relationship Id="rId31" Type="http://schemas.openxmlformats.org/officeDocument/2006/relationships/customXml" Target="../ink/ink13.xml"/><Relationship Id="rId4" Type="http://schemas.openxmlformats.org/officeDocument/2006/relationships/image" Target="../media/image15.png"/><Relationship Id="rId9" Type="http://schemas.openxmlformats.org/officeDocument/2006/relationships/customXml" Target="../ink/ink2.xml"/><Relationship Id="rId14" Type="http://schemas.openxmlformats.org/officeDocument/2006/relationships/image" Target="../media/image21.png"/><Relationship Id="rId22" Type="http://schemas.openxmlformats.org/officeDocument/2006/relationships/image" Target="../media/image25.png"/><Relationship Id="rId27" Type="http://schemas.openxmlformats.org/officeDocument/2006/relationships/customXml" Target="../ink/ink11.xml"/><Relationship Id="rId30" Type="http://schemas.openxmlformats.org/officeDocument/2006/relationships/image" Target="../media/image29.png"/><Relationship Id="rId35" Type="http://schemas.openxmlformats.org/officeDocument/2006/relationships/customXml" Target="../ink/ink15.xml"/><Relationship Id="rId8" Type="http://schemas.openxmlformats.org/officeDocument/2006/relationships/image" Target="../media/image18.png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1.xml"/><Relationship Id="rId18" Type="http://schemas.openxmlformats.org/officeDocument/2006/relationships/image" Target="../media/image23.png"/><Relationship Id="rId26" Type="http://schemas.openxmlformats.org/officeDocument/2006/relationships/image" Target="../media/image27.png"/><Relationship Id="rId39" Type="http://schemas.openxmlformats.org/officeDocument/2006/relationships/customXml" Target="../ink/ink34.xml"/><Relationship Id="rId21" Type="http://schemas.openxmlformats.org/officeDocument/2006/relationships/customXml" Target="../ink/ink25.xml"/><Relationship Id="rId34" Type="http://schemas.openxmlformats.org/officeDocument/2006/relationships/image" Target="../media/image31.png"/><Relationship Id="rId7" Type="http://schemas.openxmlformats.org/officeDocument/2006/relationships/customXml" Target="../ink/ink18.xml"/><Relationship Id="rId12" Type="http://schemas.openxmlformats.org/officeDocument/2006/relationships/image" Target="../media/image20.png"/><Relationship Id="rId17" Type="http://schemas.openxmlformats.org/officeDocument/2006/relationships/customXml" Target="../ink/ink23.xml"/><Relationship Id="rId25" Type="http://schemas.openxmlformats.org/officeDocument/2006/relationships/customXml" Target="../ink/ink27.xml"/><Relationship Id="rId33" Type="http://schemas.openxmlformats.org/officeDocument/2006/relationships/customXml" Target="../ink/ink31.xml"/><Relationship Id="rId38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2.png"/><Relationship Id="rId20" Type="http://schemas.openxmlformats.org/officeDocument/2006/relationships/image" Target="../media/image24.png"/><Relationship Id="rId29" Type="http://schemas.openxmlformats.org/officeDocument/2006/relationships/customXml" Target="../ink/ink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customXml" Target="../ink/ink20.xml"/><Relationship Id="rId24" Type="http://schemas.openxmlformats.org/officeDocument/2006/relationships/image" Target="../media/image26.png"/><Relationship Id="rId32" Type="http://schemas.openxmlformats.org/officeDocument/2006/relationships/image" Target="../media/image30.png"/><Relationship Id="rId37" Type="http://schemas.openxmlformats.org/officeDocument/2006/relationships/customXml" Target="../ink/ink33.xml"/><Relationship Id="rId40" Type="http://schemas.openxmlformats.org/officeDocument/2006/relationships/image" Target="../media/image34.png"/><Relationship Id="rId5" Type="http://schemas.openxmlformats.org/officeDocument/2006/relationships/image" Target="../media/image16.png"/><Relationship Id="rId15" Type="http://schemas.openxmlformats.org/officeDocument/2006/relationships/customXml" Target="../ink/ink22.xml"/><Relationship Id="rId23" Type="http://schemas.openxmlformats.org/officeDocument/2006/relationships/customXml" Target="../ink/ink26.xml"/><Relationship Id="rId28" Type="http://schemas.openxmlformats.org/officeDocument/2006/relationships/image" Target="../media/image28.png"/><Relationship Id="rId36" Type="http://schemas.openxmlformats.org/officeDocument/2006/relationships/image" Target="../media/image32.png"/><Relationship Id="rId10" Type="http://schemas.openxmlformats.org/officeDocument/2006/relationships/image" Target="../media/image19.png"/><Relationship Id="rId19" Type="http://schemas.openxmlformats.org/officeDocument/2006/relationships/customXml" Target="../ink/ink24.xml"/><Relationship Id="rId31" Type="http://schemas.openxmlformats.org/officeDocument/2006/relationships/customXml" Target="../ink/ink30.xml"/><Relationship Id="rId4" Type="http://schemas.openxmlformats.org/officeDocument/2006/relationships/image" Target="../media/image15.png"/><Relationship Id="rId9" Type="http://schemas.openxmlformats.org/officeDocument/2006/relationships/customXml" Target="../ink/ink19.xml"/><Relationship Id="rId14" Type="http://schemas.openxmlformats.org/officeDocument/2006/relationships/image" Target="../media/image21.png"/><Relationship Id="rId22" Type="http://schemas.openxmlformats.org/officeDocument/2006/relationships/image" Target="../media/image25.png"/><Relationship Id="rId27" Type="http://schemas.openxmlformats.org/officeDocument/2006/relationships/customXml" Target="../ink/ink28.xml"/><Relationship Id="rId30" Type="http://schemas.openxmlformats.org/officeDocument/2006/relationships/image" Target="../media/image29.png"/><Relationship Id="rId35" Type="http://schemas.openxmlformats.org/officeDocument/2006/relationships/customXml" Target="../ink/ink32.xml"/><Relationship Id="rId8" Type="http://schemas.openxmlformats.org/officeDocument/2006/relationships/image" Target="../media/image18.png"/><Relationship Id="rId3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Relative Humidity Trends in Reanalysis Data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8910084" y="5901070"/>
            <a:ext cx="3281916" cy="95693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 fontScale="92500" lnSpcReduction="10000"/>
          </a:bodyPr>
          <a:lstStyle/>
          <a:p>
            <a:pPr>
              <a:defRPr/>
            </a:pPr>
            <a:r>
              <a:rPr lang="de-DE" dirty="0"/>
              <a:t>28.07.2023</a:t>
            </a:r>
            <a:br>
              <a:rPr lang="de-DE" dirty="0"/>
            </a:br>
            <a:r>
              <a:rPr lang="de-DE" dirty="0"/>
              <a:t>Florian Pausewang</a:t>
            </a:r>
            <a:br>
              <a:rPr lang="de-DE" dirty="0"/>
            </a:br>
            <a:r>
              <a:rPr lang="de-DE" dirty="0"/>
              <a:t>s6flpaus@uni-bonn.de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AF1989-A911-438C-9B0E-8FA9C54CB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t>1</a:t>
            </a:fld>
            <a:endParaRPr lang="en-GB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343861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 dirty="0"/>
              <a:t>Vertical analysis</a:t>
            </a:r>
            <a:br>
              <a:rPr lang="de-DE" dirty="0"/>
            </a:br>
            <a:r>
              <a:rPr lang="de-DE" dirty="0"/>
              <a:t> and trends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55BFB9-CB5A-42E6-9F36-73CF69CD16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21" t="2505" b="1"/>
          <a:stretch/>
        </p:blipFill>
        <p:spPr bwMode="auto">
          <a:xfrm>
            <a:off x="5979028" y="100331"/>
            <a:ext cx="3020076" cy="6634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C9A719-2C73-4469-868E-0F38544A19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5" t="2505" r="82531" b="1"/>
          <a:stretch/>
        </p:blipFill>
        <p:spPr bwMode="auto">
          <a:xfrm>
            <a:off x="4860234" y="101749"/>
            <a:ext cx="1216393" cy="6634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7DCD643-DD6D-4143-B6BE-16B5F1BF3B9A}"/>
              </a:ext>
            </a:extLst>
          </p:cNvPr>
          <p:cNvSpPr txBox="1"/>
          <p:nvPr/>
        </p:nvSpPr>
        <p:spPr>
          <a:xfrm>
            <a:off x="397564" y="2027583"/>
            <a:ext cx="49993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         Mean RH (1980-2020):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Stratosphere and lower troposphere:</a:t>
            </a:r>
            <a:br>
              <a:rPr lang="de-DE" dirty="0"/>
            </a:br>
            <a:r>
              <a:rPr lang="de-DE" dirty="0"/>
              <a:t>JRA-55 moister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Free/upper troposphere: Merra2 moister</a:t>
            </a:r>
            <a:br>
              <a:rPr lang="de-DE" dirty="0"/>
            </a:br>
            <a:r>
              <a:rPr lang="de-DE" dirty="0"/>
              <a:t>Strong deviation in tropics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1D7ED55-4588-4C40-ACAA-40DDA9307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8E34A0-3FB3-42BF-AC4F-654C6311D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1654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343861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 dirty="0"/>
              <a:t>Vertical analysis</a:t>
            </a:r>
            <a:br>
              <a:rPr lang="de-DE" dirty="0"/>
            </a:br>
            <a:r>
              <a:rPr lang="de-DE" dirty="0"/>
              <a:t> and trends</a:t>
            </a:r>
            <a:endParaRPr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941A684-0BE8-4793-BCB9-7E94F59CB7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03" t="2451" r="-1"/>
          <a:stretch/>
        </p:blipFill>
        <p:spPr bwMode="auto">
          <a:xfrm>
            <a:off x="9026547" y="98913"/>
            <a:ext cx="2893626" cy="664196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55BFB9-CB5A-42E6-9F36-73CF69CD16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21" t="2505" b="1"/>
          <a:stretch/>
        </p:blipFill>
        <p:spPr bwMode="auto">
          <a:xfrm>
            <a:off x="5979028" y="100331"/>
            <a:ext cx="3020076" cy="6634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C9A719-2C73-4469-868E-0F38544A19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5" t="2505" r="82531" b="1"/>
          <a:stretch/>
        </p:blipFill>
        <p:spPr bwMode="auto">
          <a:xfrm>
            <a:off x="4860234" y="101749"/>
            <a:ext cx="1216393" cy="6634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7DCD643-DD6D-4143-B6BE-16B5F1BF3B9A}"/>
              </a:ext>
            </a:extLst>
          </p:cNvPr>
          <p:cNvSpPr txBox="1"/>
          <p:nvPr/>
        </p:nvSpPr>
        <p:spPr>
          <a:xfrm>
            <a:off x="397564" y="2027583"/>
            <a:ext cx="49993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Left: Mean RH (1980-2020):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Stratosphere and lower troposphere:</a:t>
            </a:r>
            <a:br>
              <a:rPr lang="de-DE" dirty="0"/>
            </a:br>
            <a:r>
              <a:rPr lang="de-DE" dirty="0"/>
              <a:t>JRA-55 moister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Free/upper troposphere: Merra2 moister</a:t>
            </a:r>
            <a:br>
              <a:rPr lang="de-DE" dirty="0"/>
            </a:br>
            <a:r>
              <a:rPr lang="de-DE" dirty="0"/>
              <a:t>Strong deviation in tropics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Right: Change of RH ( (2010-2020) – (1980-1990)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Different (almost opposite) trends </a:t>
            </a:r>
            <a:br>
              <a:rPr lang="de-DE" dirty="0"/>
            </a:br>
            <a:r>
              <a:rPr lang="de-DE" dirty="0"/>
              <a:t>in Merra2 and JRA-55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Outstanding: Tropics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Moister regions get dryer, dryer get moister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A36292A-8650-4F7F-917B-EFACF26E4BDF}"/>
                  </a:ext>
                </a:extLst>
              </p:cNvPr>
              <p:cNvSpPr txBox="1"/>
              <p:nvPr/>
            </p:nvSpPr>
            <p:spPr>
              <a:xfrm rot="16200000">
                <a:off x="11811428" y="3400689"/>
                <a:ext cx="73738" cy="10772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7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</m:oMath>
                  </m:oMathPara>
                </a14:m>
                <a:endParaRPr lang="en-GB" sz="7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A36292A-8650-4F7F-917B-EFACF26E4B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11811428" y="3400689"/>
                <a:ext cx="73738" cy="107722"/>
              </a:xfrm>
              <a:prstGeom prst="rect">
                <a:avLst/>
              </a:prstGeom>
              <a:blipFill>
                <a:blip r:embed="rId4"/>
                <a:stretch>
                  <a:fillRect t="-41667" r="-11765" b="-25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5290B62-5B36-42F4-A591-EC503448D9E6}"/>
                  </a:ext>
                </a:extLst>
              </p:cNvPr>
              <p:cNvSpPr txBox="1"/>
              <p:nvPr/>
            </p:nvSpPr>
            <p:spPr bwMode="auto">
              <a:xfrm rot="16200000">
                <a:off x="11811428" y="1217235"/>
                <a:ext cx="73738" cy="10772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7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</m:oMath>
                  </m:oMathPara>
                </a14:m>
                <a:endParaRPr lang="en-GB" sz="7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5290B62-5B36-42F4-A591-EC503448D9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 rot="16200000">
                <a:off x="11811428" y="1217235"/>
                <a:ext cx="73738" cy="107722"/>
              </a:xfrm>
              <a:prstGeom prst="rect">
                <a:avLst/>
              </a:prstGeom>
              <a:blipFill>
                <a:blip r:embed="rId4"/>
                <a:stretch>
                  <a:fillRect t="-30769" r="-11765" b="-230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1AFBB0F-0BDD-4393-8704-AA48A028EED2}"/>
                  </a:ext>
                </a:extLst>
              </p:cNvPr>
              <p:cNvSpPr txBox="1"/>
              <p:nvPr/>
            </p:nvSpPr>
            <p:spPr bwMode="auto">
              <a:xfrm rot="16200000">
                <a:off x="11811428" y="5492335"/>
                <a:ext cx="73738" cy="10772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7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</m:oMath>
                  </m:oMathPara>
                </a14:m>
                <a:endParaRPr lang="en-GB" sz="7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1AFBB0F-0BDD-4393-8704-AA48A028EE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 rot="16200000">
                <a:off x="11811428" y="5492335"/>
                <a:ext cx="73738" cy="107722"/>
              </a:xfrm>
              <a:prstGeom prst="rect">
                <a:avLst/>
              </a:prstGeom>
              <a:blipFill>
                <a:blip r:embed="rId4"/>
                <a:stretch>
                  <a:fillRect t="-41667" r="-11765" b="-25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805F6-2083-4A85-9B6D-04C7E0651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6357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628530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Summary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43530716" name="Content Placeholder 2"/>
              <p:cNvSpPr>
                <a:spLocks noGrp="1"/>
              </p:cNvSpPr>
              <p:nvPr>
                <p:ph idx="1"/>
              </p:nvPr>
            </p:nvSpPr>
            <p:spPr bwMode="auto"/>
            <p:txBody>
              <a:bodyPr>
                <a:noAutofit/>
              </a:bodyPr>
              <a:lstStyle/>
              <a:p>
                <a:pPr marL="0" indent="0">
                  <a:buNone/>
                  <a:defRPr/>
                </a:pPr>
                <a:r>
                  <a:rPr lang="de-DE" sz="2200" dirty="0"/>
                  <a:t>Change in climate (temperature) causes a change in RH:</a:t>
                </a:r>
              </a:p>
              <a:p>
                <a:pPr>
                  <a:defRPr/>
                </a:pPr>
                <a:r>
                  <a:rPr lang="de-DE" sz="2200" dirty="0"/>
                  <a:t>Stronger in free/upper tropical troposphere (</a:t>
                </a:r>
                <a14:m>
                  <m:oMath xmlns:m="http://schemas.openxmlformats.org/officeDocument/2006/math">
                    <m:r>
                      <a:rPr lang="de-DE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 ±</m:t>
                    </m:r>
                  </m:oMath>
                </a14:m>
                <a:r>
                  <a:rPr lang="de-DE" sz="2200" dirty="0"/>
                  <a:t> 5%) </a:t>
                </a:r>
              </a:p>
              <a:p>
                <a:pPr marL="0" indent="0">
                  <a:buNone/>
                  <a:defRPr/>
                </a:pPr>
                <a:endParaRPr lang="de-DE" sz="2200" dirty="0"/>
              </a:p>
              <a:p>
                <a:pPr marL="0" indent="0">
                  <a:buNone/>
                  <a:defRPr/>
                </a:pPr>
                <a:r>
                  <a:rPr lang="de-DE" sz="2200" dirty="0"/>
                  <a:t>Comparison of Merra2 and JRA-55 </a:t>
                </a:r>
              </a:p>
              <a:p>
                <a:pPr>
                  <a:defRPr/>
                </a:pPr>
                <a:r>
                  <a:rPr lang="de-DE" sz="2200" dirty="0"/>
                  <a:t>Show a similar mean temperature trend</a:t>
                </a:r>
              </a:p>
              <a:p>
                <a:pPr>
                  <a:defRPr/>
                </a:pPr>
                <a:r>
                  <a:rPr lang="de-DE" sz="2200" dirty="0"/>
                  <a:t>Differences in RH-Distribution</a:t>
                </a:r>
              </a:p>
              <a:p>
                <a:pPr lvl="1">
                  <a:defRPr/>
                </a:pPr>
                <a:r>
                  <a:rPr lang="de-DE" sz="2200" dirty="0"/>
                  <a:t>Merra2 is moister in the free/upper tropical troposphere (</a:t>
                </a:r>
                <a14:m>
                  <m:oMath xmlns:m="http://schemas.openxmlformats.org/officeDocument/2006/math">
                    <m:r>
                      <a:rPr lang="de-DE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de-DE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2200" dirty="0"/>
                  <a:t>20-30%) than JRA-55</a:t>
                </a:r>
              </a:p>
              <a:p>
                <a:pPr lvl="1">
                  <a:defRPr/>
                </a:pPr>
                <a:r>
                  <a:rPr lang="de-DE" sz="2200" dirty="0"/>
                  <a:t>Merra2 is dryer in the lower troposphere (</a:t>
                </a:r>
                <a14:m>
                  <m:oMath xmlns:m="http://schemas.openxmlformats.org/officeDocument/2006/math">
                    <m:r>
                      <a:rPr lang="de-DE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de-DE" sz="2200" dirty="0"/>
                  <a:t> 10%)</a:t>
                </a:r>
              </a:p>
              <a:p>
                <a:pPr lvl="1">
                  <a:defRPr/>
                </a:pPr>
                <a:r>
                  <a:rPr lang="de-DE" sz="2200" dirty="0"/>
                  <a:t>Merra2 and JRA-55 show different RH trends</a:t>
                </a:r>
              </a:p>
              <a:p>
                <a:pPr marL="914400" lvl="2" indent="0">
                  <a:buNone/>
                  <a:defRPr/>
                </a:pPr>
                <a:r>
                  <a:rPr lang="de-DE" sz="1800" dirty="0"/>
                  <a:t>(Dryer regions get moister and moister regions get dryer)</a:t>
                </a:r>
              </a:p>
              <a:p>
                <a:pPr marL="0" indent="0">
                  <a:buNone/>
                  <a:defRPr/>
                </a:pPr>
                <a:endParaRPr lang="de-DE" sz="2200" dirty="0"/>
              </a:p>
              <a:p>
                <a:pPr marL="0" indent="0">
                  <a:buNone/>
                  <a:defRPr/>
                </a:pPr>
                <a:r>
                  <a:rPr lang="de-DE" sz="2200" dirty="0"/>
                  <a:t>Which ones are correct? Reasons for the difference?</a:t>
                </a:r>
              </a:p>
              <a:p>
                <a:pPr lvl="1">
                  <a:defRPr/>
                </a:pPr>
                <a:endParaRPr sz="2200" dirty="0"/>
              </a:p>
            </p:txBody>
          </p:sp>
        </mc:Choice>
        <mc:Fallback>
          <p:sp>
            <p:nvSpPr>
              <p:cNvPr id="1743530716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 bwMode="auto">
              <a:blipFill>
                <a:blip r:embed="rId2"/>
                <a:stretch>
                  <a:fillRect l="-754" t="-1681" b="-1316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7C2674-32ED-4562-B2B3-B1B727C3A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EA166-B037-49E9-8946-E64126079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Step: Compare with radiosonde-data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BA113E-D9F1-4566-8894-6AB7A236DA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613" y="1690688"/>
            <a:ext cx="5801784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7CCBC3-8CB4-423F-846C-E64A877F21B1}"/>
              </a:ext>
            </a:extLst>
          </p:cNvPr>
          <p:cNvSpPr txBox="1"/>
          <p:nvPr/>
        </p:nvSpPr>
        <p:spPr>
          <a:xfrm>
            <a:off x="838200" y="1928191"/>
            <a:ext cx="49094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Idea: Use independent sonde-data to find the „right“ reanalysis set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Problem: </a:t>
            </a:r>
          </a:p>
          <a:p>
            <a:r>
              <a:rPr lang="de-DE" dirty="0"/>
              <a:t>The calculation of RH is based on different assumptions...</a:t>
            </a:r>
          </a:p>
          <a:p>
            <a:r>
              <a:rPr lang="de-DE" dirty="0"/>
              <a:t>(Using saturation pressure over water or over ice)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4FBC2B-4645-4241-8068-760070A7E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354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29088496" name="Picture 729088495"/>
          <p:cNvPicPr>
            <a:picLocks noChangeAspect="1"/>
          </p:cNvPicPr>
          <p:nvPr/>
        </p:nvPicPr>
        <p:blipFill rotWithShape="1">
          <a:blip r:embed="rId2"/>
          <a:srcRect t="4435"/>
          <a:stretch/>
        </p:blipFill>
        <p:spPr bwMode="auto">
          <a:xfrm>
            <a:off x="3218621" y="1396448"/>
            <a:ext cx="8572500" cy="5461552"/>
          </a:xfrm>
          <a:prstGeom prst="rect">
            <a:avLst/>
          </a:prstGeom>
        </p:spPr>
      </p:pic>
      <p:pic>
        <p:nvPicPr>
          <p:cNvPr id="936609813" name="Picture 936609812"/>
          <p:cNvPicPr>
            <a:picLocks noChangeAspect="1"/>
          </p:cNvPicPr>
          <p:nvPr/>
        </p:nvPicPr>
        <p:blipFill>
          <a:blip r:embed="rId3"/>
          <a:srcRect l="11262" t="7986" r="11498" b="47540"/>
          <a:stretch/>
        </p:blipFill>
        <p:spPr bwMode="auto">
          <a:xfrm>
            <a:off x="4184090" y="1599406"/>
            <a:ext cx="6621261" cy="254165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989CB96-3339-4465-A31E-5238A9534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de-DE" dirty="0"/>
              <a:t>Next Step: Change to a more (physical) system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973BAE-931B-4EC9-8BCF-52A16A4DEE11}"/>
              </a:ext>
            </a:extLst>
          </p:cNvPr>
          <p:cNvSpPr txBox="1"/>
          <p:nvPr/>
        </p:nvSpPr>
        <p:spPr>
          <a:xfrm>
            <a:off x="434009" y="1690688"/>
            <a:ext cx="276431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Problems: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The seasonal cycle signal is stronger than signal of the RH 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The „P-space“ is not the thermodynamic space of water vapor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r>
              <a:rPr lang="de-DE" dirty="0"/>
              <a:t>Idea: </a:t>
            </a:r>
          </a:p>
          <a:p>
            <a:r>
              <a:rPr lang="de-DE" dirty="0"/>
              <a:t>Change to „T-space“</a:t>
            </a:r>
            <a:br>
              <a:rPr lang="de-DE" dirty="0"/>
            </a:br>
            <a:br>
              <a:rPr lang="de-DE" dirty="0"/>
            </a:br>
            <a:r>
              <a:rPr lang="de-DE" dirty="0"/>
              <a:t>On the right:</a:t>
            </a:r>
          </a:p>
          <a:p>
            <a:r>
              <a:rPr lang="de-DE" dirty="0"/>
              <a:t>Mean RH (1980-2020), JRA</a:t>
            </a:r>
          </a:p>
          <a:p>
            <a:r>
              <a:rPr lang="de-DE" dirty="0"/>
              <a:t>AMJJAS – ONDJFM</a:t>
            </a:r>
          </a:p>
          <a:p>
            <a:endParaRPr lang="de-DE" dirty="0"/>
          </a:p>
          <a:p>
            <a:r>
              <a:rPr lang="de-DE" dirty="0"/>
              <a:t>No change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BB4D88-902B-4925-AA4B-7A29B8428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Content Placeholder 2">
            <a:extLst>
              <a:ext uri="{FF2B5EF4-FFF2-40B4-BE49-F238E27FC236}">
                <a16:creationId xmlns:a16="http://schemas.microsoft.com/office/drawing/2014/main" id="{7FC755EE-DEAF-4C86-87D4-732AFA726C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99125" y="365124"/>
            <a:ext cx="6492876" cy="6492876"/>
          </a:xfrm>
          <a:prstGeom prst="rect">
            <a:avLst/>
          </a:prstGeom>
        </p:spPr>
      </p:pic>
      <p:sp>
        <p:nvSpPr>
          <p:cNvPr id="60017851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77233571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18EB74-914F-4D70-9E0E-9908511A22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365125"/>
            <a:ext cx="6492876" cy="649287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05C7333-BFAF-4872-811D-C654118F6A82}"/>
              </a:ext>
            </a:extLst>
          </p:cNvPr>
          <p:cNvSpPr/>
          <p:nvPr/>
        </p:nvSpPr>
        <p:spPr>
          <a:xfrm>
            <a:off x="-288235" y="228600"/>
            <a:ext cx="13914783" cy="24251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0BB0D6-82A7-4520-8187-25AB928C7526}"/>
              </a:ext>
            </a:extLst>
          </p:cNvPr>
          <p:cNvSpPr/>
          <p:nvPr/>
        </p:nvSpPr>
        <p:spPr bwMode="auto">
          <a:xfrm>
            <a:off x="-652670" y="4674704"/>
            <a:ext cx="13914783" cy="24251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05F088-A033-4376-ADCB-2DA7B8C615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694"/>
          <a:stretch/>
        </p:blipFill>
        <p:spPr bwMode="auto">
          <a:xfrm>
            <a:off x="0" y="4593465"/>
            <a:ext cx="6492876" cy="2146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8127E3-D0C7-433E-B33A-1E329A1848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694"/>
          <a:stretch/>
        </p:blipFill>
        <p:spPr bwMode="auto">
          <a:xfrm>
            <a:off x="5682280" y="4605906"/>
            <a:ext cx="6492876" cy="2146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1A9E58-2CF9-4670-B20F-E335445AF3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105"/>
          <a:stretch/>
        </p:blipFill>
        <p:spPr bwMode="auto">
          <a:xfrm>
            <a:off x="71568" y="2381687"/>
            <a:ext cx="6492876" cy="252942"/>
          </a:xfrm>
          <a:prstGeom prst="rect">
            <a:avLst/>
          </a:prstGeom>
        </p:spPr>
      </p:pic>
      <p:pic>
        <p:nvPicPr>
          <p:cNvPr id="12" name="Content Placeholder 2">
            <a:extLst>
              <a:ext uri="{FF2B5EF4-FFF2-40B4-BE49-F238E27FC236}">
                <a16:creationId xmlns:a16="http://schemas.microsoft.com/office/drawing/2014/main" id="{F01FDED9-06B6-44CD-A6E6-38B9E76BB9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819"/>
          <a:stretch/>
        </p:blipFill>
        <p:spPr bwMode="auto">
          <a:xfrm>
            <a:off x="5799275" y="2374014"/>
            <a:ext cx="6492876" cy="27147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480EDB-F180-43FD-8D4D-F8AD76BAA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900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E91C3-4D6C-4A39-87C1-4457EA631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Thank you!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1AF09-9441-47DC-B995-95A2B154D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7BF07C-704B-41D1-9B15-656774E1E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548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Supplement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BBEDF1-C107-433C-9FDC-E4F0EC898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17</a:t>
            </a:fld>
            <a:endParaRPr lang="en-GB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lang="en-US" sz="3200" dirty="0">
                <a:latin typeface="+mj-lt"/>
                <a:ea typeface="+mj-ea"/>
                <a:cs typeface="+mj-cs"/>
              </a:rPr>
              <a:t>Clausius–Clapeyron Equation</a:t>
            </a:r>
            <a:endParaRPr sz="3200" dirty="0">
              <a:latin typeface="+mj-lt"/>
              <a:ea typeface="+mj-ea"/>
              <a:cs typeface="+mj-cs"/>
            </a:endParaRPr>
          </a:p>
          <a:p>
            <a:pPr marL="0" indent="0">
              <a:buFont typeface="Arial"/>
              <a:buNone/>
              <a:defRPr/>
            </a:pPr>
            <a:endParaRPr lang="en-GB" sz="3200" dirty="0">
              <a:latin typeface="+mj-lt"/>
              <a:ea typeface="+mj-ea"/>
              <a:cs typeface="+mj-cs"/>
            </a:endParaRPr>
          </a:p>
          <a:p>
            <a:pPr marL="0" indent="0">
              <a:buFont typeface="Arial"/>
              <a:buNone/>
              <a:defRPr/>
            </a:pPr>
            <a:r>
              <a:rPr lang="en-GB" sz="3200" dirty="0">
                <a:latin typeface="+mj-lt"/>
                <a:ea typeface="+mj-ea"/>
                <a:cs typeface="+mj-cs"/>
              </a:rPr>
              <a:t>Solution:</a:t>
            </a:r>
          </a:p>
        </p:txBody>
      </p:sp>
      <p:pic>
        <p:nvPicPr>
          <p:cNvPr id="462481936" name="Picture 46248193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095999" y="1746173"/>
            <a:ext cx="5600699" cy="714375"/>
          </a:xfrm>
          <a:prstGeom prst="rect">
            <a:avLst/>
          </a:prstGeom>
        </p:spPr>
      </p:pic>
      <p:pic>
        <p:nvPicPr>
          <p:cNvPr id="501993319" name="Picture 501993318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351758" y="2747566"/>
            <a:ext cx="5089182" cy="3620293"/>
          </a:xfrm>
          <a:prstGeom prst="rect">
            <a:avLst/>
          </a:prstGeom>
        </p:spPr>
      </p:pic>
      <p:pic>
        <p:nvPicPr>
          <p:cNvPr id="279698359" name="Picture 279698358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-15318" y="3531901"/>
            <a:ext cx="5600699" cy="704849"/>
          </a:xfrm>
          <a:prstGeom prst="rect">
            <a:avLst/>
          </a:prstGeom>
        </p:spPr>
      </p:pic>
      <p:pic>
        <p:nvPicPr>
          <p:cNvPr id="1061171817" name="Picture 1061171816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412422" y="4557712"/>
            <a:ext cx="5600699" cy="1619249"/>
          </a:xfrm>
          <a:prstGeom prst="rect">
            <a:avLst/>
          </a:prstGeom>
        </p:spPr>
      </p:pic>
      <p:sp>
        <p:nvSpPr>
          <p:cNvPr id="132654083" name="TextBox 132654082"/>
          <p:cNvSpPr txBox="1"/>
          <p:nvPr/>
        </p:nvSpPr>
        <p:spPr bwMode="auto">
          <a:xfrm>
            <a:off x="6662959" y="6367859"/>
            <a:ext cx="585873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l">
              <a:defRPr/>
            </a:pPr>
            <a:r>
              <a:t>@ https://www.e-education.psu.edu/meteo300/node/584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35D0D25-BFF4-478A-9B87-F6F2582002DF}"/>
                  </a:ext>
                </a:extLst>
              </p14:cNvPr>
              <p14:cNvContentPartPr/>
              <p14:nvPr/>
            </p14:nvContentPartPr>
            <p14:xfrm>
              <a:off x="6507968" y="3903542"/>
              <a:ext cx="2520" cy="457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35D0D25-BFF4-478A-9B87-F6F2582002D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489968" y="3885902"/>
                <a:ext cx="3816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2E31251-FD61-4ECC-B9D9-BE447380C707}"/>
                  </a:ext>
                </a:extLst>
              </p14:cNvPr>
              <p14:cNvContentPartPr/>
              <p14:nvPr/>
            </p14:nvContentPartPr>
            <p14:xfrm>
              <a:off x="6507968" y="4004702"/>
              <a:ext cx="7920" cy="648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2E31251-FD61-4ECC-B9D9-BE447380C70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489968" y="3986702"/>
                <a:ext cx="4356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78BA796-3A0A-4CE8-9651-9EDD4342E18D}"/>
                  </a:ext>
                </a:extLst>
              </p14:cNvPr>
              <p14:cNvContentPartPr/>
              <p14:nvPr/>
            </p14:nvContentPartPr>
            <p14:xfrm>
              <a:off x="6515528" y="4100102"/>
              <a:ext cx="3600" cy="410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78BA796-3A0A-4CE8-9651-9EDD4342E18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497888" y="4082102"/>
                <a:ext cx="3924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7F752180-CB5F-4D60-B9E2-54348E5AA116}"/>
                  </a:ext>
                </a:extLst>
              </p14:cNvPr>
              <p14:cNvContentPartPr/>
              <p14:nvPr/>
            </p14:nvContentPartPr>
            <p14:xfrm>
              <a:off x="6506528" y="4192262"/>
              <a:ext cx="8640" cy="370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7F752180-CB5F-4D60-B9E2-54348E5AA11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488528" y="4174262"/>
                <a:ext cx="4428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2F99D414-694A-4DD8-B148-13FAFE29C913}"/>
                  </a:ext>
                </a:extLst>
              </p14:cNvPr>
              <p14:cNvContentPartPr/>
              <p14:nvPr/>
            </p14:nvContentPartPr>
            <p14:xfrm>
              <a:off x="6510848" y="4265342"/>
              <a:ext cx="3960" cy="302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2F99D414-694A-4DD8-B148-13FAFE29C91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493208" y="4247342"/>
                <a:ext cx="3960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061171781" name="Ink 1061171780">
                <a:extLst>
                  <a:ext uri="{FF2B5EF4-FFF2-40B4-BE49-F238E27FC236}">
                    <a16:creationId xmlns:a16="http://schemas.microsoft.com/office/drawing/2014/main" id="{B8FD4BEA-E01B-4078-B171-CB09401E8CF7}"/>
                  </a:ext>
                </a:extLst>
              </p14:cNvPr>
              <p14:cNvContentPartPr/>
              <p14:nvPr/>
            </p14:nvContentPartPr>
            <p14:xfrm>
              <a:off x="8435570" y="5943290"/>
              <a:ext cx="9720" cy="66240"/>
            </p14:xfrm>
          </p:contentPart>
        </mc:Choice>
        <mc:Fallback xmlns="">
          <p:pic>
            <p:nvPicPr>
              <p:cNvPr id="1061171781" name="Ink 1061171780">
                <a:extLst>
                  <a:ext uri="{FF2B5EF4-FFF2-40B4-BE49-F238E27FC236}">
                    <a16:creationId xmlns:a16="http://schemas.microsoft.com/office/drawing/2014/main" id="{B8FD4BEA-E01B-4078-B171-CB09401E8CF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426930" y="5934650"/>
                <a:ext cx="2736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61171783" name="Ink 1061171782">
                <a:extLst>
                  <a:ext uri="{FF2B5EF4-FFF2-40B4-BE49-F238E27FC236}">
                    <a16:creationId xmlns:a16="http://schemas.microsoft.com/office/drawing/2014/main" id="{581F90F0-94D4-4B29-A058-8B2BE59EB1EE}"/>
                  </a:ext>
                </a:extLst>
              </p14:cNvPr>
              <p14:cNvContentPartPr/>
              <p14:nvPr/>
            </p14:nvContentPartPr>
            <p14:xfrm>
              <a:off x="7157930" y="5939690"/>
              <a:ext cx="36000" cy="6120"/>
            </p14:xfrm>
          </p:contentPart>
        </mc:Choice>
        <mc:Fallback xmlns="">
          <p:pic>
            <p:nvPicPr>
              <p:cNvPr id="1061171783" name="Ink 1061171782">
                <a:extLst>
                  <a:ext uri="{FF2B5EF4-FFF2-40B4-BE49-F238E27FC236}">
                    <a16:creationId xmlns:a16="http://schemas.microsoft.com/office/drawing/2014/main" id="{581F90F0-94D4-4B29-A058-8B2BE59EB1EE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140290" y="5922050"/>
                <a:ext cx="7164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061171784" name="Ink 1061171783">
                <a:extLst>
                  <a:ext uri="{FF2B5EF4-FFF2-40B4-BE49-F238E27FC236}">
                    <a16:creationId xmlns:a16="http://schemas.microsoft.com/office/drawing/2014/main" id="{C946DDDE-D173-4E3C-A430-772E70B56950}"/>
                  </a:ext>
                </a:extLst>
              </p14:cNvPr>
              <p14:cNvContentPartPr/>
              <p14:nvPr/>
            </p14:nvContentPartPr>
            <p14:xfrm>
              <a:off x="7278890" y="5927090"/>
              <a:ext cx="34200" cy="7560"/>
            </p14:xfrm>
          </p:contentPart>
        </mc:Choice>
        <mc:Fallback xmlns="">
          <p:pic>
            <p:nvPicPr>
              <p:cNvPr id="1061171784" name="Ink 1061171783">
                <a:extLst>
                  <a:ext uri="{FF2B5EF4-FFF2-40B4-BE49-F238E27FC236}">
                    <a16:creationId xmlns:a16="http://schemas.microsoft.com/office/drawing/2014/main" id="{C946DDDE-D173-4E3C-A430-772E70B5695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261250" y="5909090"/>
                <a:ext cx="6984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061171787" name="Ink 1061171786">
                <a:extLst>
                  <a:ext uri="{FF2B5EF4-FFF2-40B4-BE49-F238E27FC236}">
                    <a16:creationId xmlns:a16="http://schemas.microsoft.com/office/drawing/2014/main" id="{58BE7D3D-60FA-4851-80C5-25D83AC3EF5E}"/>
                  </a:ext>
                </a:extLst>
              </p14:cNvPr>
              <p14:cNvContentPartPr/>
              <p14:nvPr/>
            </p14:nvContentPartPr>
            <p14:xfrm>
              <a:off x="7620170" y="5871290"/>
              <a:ext cx="34200" cy="16920"/>
            </p14:xfrm>
          </p:contentPart>
        </mc:Choice>
        <mc:Fallback xmlns="">
          <p:pic>
            <p:nvPicPr>
              <p:cNvPr id="1061171787" name="Ink 1061171786">
                <a:extLst>
                  <a:ext uri="{FF2B5EF4-FFF2-40B4-BE49-F238E27FC236}">
                    <a16:creationId xmlns:a16="http://schemas.microsoft.com/office/drawing/2014/main" id="{58BE7D3D-60FA-4851-80C5-25D83AC3EF5E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7602170" y="5853650"/>
                <a:ext cx="6984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061171788" name="Ink 1061171787">
                <a:extLst>
                  <a:ext uri="{FF2B5EF4-FFF2-40B4-BE49-F238E27FC236}">
                    <a16:creationId xmlns:a16="http://schemas.microsoft.com/office/drawing/2014/main" id="{5B2D9F21-F92B-47AB-8EAE-B3DE3111A02B}"/>
                  </a:ext>
                </a:extLst>
              </p14:cNvPr>
              <p14:cNvContentPartPr/>
              <p14:nvPr/>
            </p14:nvContentPartPr>
            <p14:xfrm>
              <a:off x="7715930" y="5843930"/>
              <a:ext cx="54000" cy="34200"/>
            </p14:xfrm>
          </p:contentPart>
        </mc:Choice>
        <mc:Fallback xmlns="">
          <p:pic>
            <p:nvPicPr>
              <p:cNvPr id="1061171788" name="Ink 1061171787">
                <a:extLst>
                  <a:ext uri="{FF2B5EF4-FFF2-40B4-BE49-F238E27FC236}">
                    <a16:creationId xmlns:a16="http://schemas.microsoft.com/office/drawing/2014/main" id="{5B2D9F21-F92B-47AB-8EAE-B3DE3111A02B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697930" y="5826290"/>
                <a:ext cx="8964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061171789" name="Ink 1061171788">
                <a:extLst>
                  <a:ext uri="{FF2B5EF4-FFF2-40B4-BE49-F238E27FC236}">
                    <a16:creationId xmlns:a16="http://schemas.microsoft.com/office/drawing/2014/main" id="{910BA47E-AF61-42E0-A805-1B62DDA8719A}"/>
                  </a:ext>
                </a:extLst>
              </p14:cNvPr>
              <p14:cNvContentPartPr/>
              <p14:nvPr/>
            </p14:nvContentPartPr>
            <p14:xfrm>
              <a:off x="7865690" y="5818730"/>
              <a:ext cx="20520" cy="9000"/>
            </p14:xfrm>
          </p:contentPart>
        </mc:Choice>
        <mc:Fallback xmlns="">
          <p:pic>
            <p:nvPicPr>
              <p:cNvPr id="1061171789" name="Ink 1061171788">
                <a:extLst>
                  <a:ext uri="{FF2B5EF4-FFF2-40B4-BE49-F238E27FC236}">
                    <a16:creationId xmlns:a16="http://schemas.microsoft.com/office/drawing/2014/main" id="{910BA47E-AF61-42E0-A805-1B62DDA8719A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848050" y="5801090"/>
                <a:ext cx="561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061171790" name="Ink 1061171789">
                <a:extLst>
                  <a:ext uri="{FF2B5EF4-FFF2-40B4-BE49-F238E27FC236}">
                    <a16:creationId xmlns:a16="http://schemas.microsoft.com/office/drawing/2014/main" id="{94F90DF5-6AB3-4CE2-8095-894D1CE535A6}"/>
                  </a:ext>
                </a:extLst>
              </p14:cNvPr>
              <p14:cNvContentPartPr/>
              <p14:nvPr/>
            </p14:nvContentPartPr>
            <p14:xfrm>
              <a:off x="7963610" y="5785610"/>
              <a:ext cx="41400" cy="16920"/>
            </p14:xfrm>
          </p:contentPart>
        </mc:Choice>
        <mc:Fallback xmlns="">
          <p:pic>
            <p:nvPicPr>
              <p:cNvPr id="1061171790" name="Ink 1061171789">
                <a:extLst>
                  <a:ext uri="{FF2B5EF4-FFF2-40B4-BE49-F238E27FC236}">
                    <a16:creationId xmlns:a16="http://schemas.microsoft.com/office/drawing/2014/main" id="{94F90DF5-6AB3-4CE2-8095-894D1CE535A6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7945970" y="5767970"/>
                <a:ext cx="7704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061171791" name="Ink 1061171790">
                <a:extLst>
                  <a:ext uri="{FF2B5EF4-FFF2-40B4-BE49-F238E27FC236}">
                    <a16:creationId xmlns:a16="http://schemas.microsoft.com/office/drawing/2014/main" id="{5ED7CC70-90DD-4FE4-A148-07DB89BE70D6}"/>
                  </a:ext>
                </a:extLst>
              </p14:cNvPr>
              <p14:cNvContentPartPr/>
              <p14:nvPr/>
            </p14:nvContentPartPr>
            <p14:xfrm>
              <a:off x="8088890" y="5755370"/>
              <a:ext cx="16920" cy="7920"/>
            </p14:xfrm>
          </p:contentPart>
        </mc:Choice>
        <mc:Fallback xmlns="">
          <p:pic>
            <p:nvPicPr>
              <p:cNvPr id="1061171791" name="Ink 1061171790">
                <a:extLst>
                  <a:ext uri="{FF2B5EF4-FFF2-40B4-BE49-F238E27FC236}">
                    <a16:creationId xmlns:a16="http://schemas.microsoft.com/office/drawing/2014/main" id="{5ED7CC70-90DD-4FE4-A148-07DB89BE70D6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071250" y="5737730"/>
                <a:ext cx="525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061171792" name="Ink 1061171791">
                <a:extLst>
                  <a:ext uri="{FF2B5EF4-FFF2-40B4-BE49-F238E27FC236}">
                    <a16:creationId xmlns:a16="http://schemas.microsoft.com/office/drawing/2014/main" id="{089B65E5-D476-4D75-8AFF-318E8FF5914A}"/>
                  </a:ext>
                </a:extLst>
              </p14:cNvPr>
              <p14:cNvContentPartPr/>
              <p14:nvPr/>
            </p14:nvContentPartPr>
            <p14:xfrm>
              <a:off x="8197250" y="5703890"/>
              <a:ext cx="28080" cy="16200"/>
            </p14:xfrm>
          </p:contentPart>
        </mc:Choice>
        <mc:Fallback xmlns="">
          <p:pic>
            <p:nvPicPr>
              <p:cNvPr id="1061171792" name="Ink 1061171791">
                <a:extLst>
                  <a:ext uri="{FF2B5EF4-FFF2-40B4-BE49-F238E27FC236}">
                    <a16:creationId xmlns:a16="http://schemas.microsoft.com/office/drawing/2014/main" id="{089B65E5-D476-4D75-8AFF-318E8FF5914A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8179250" y="5685890"/>
                <a:ext cx="6372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061171793" name="Ink 1061171792">
                <a:extLst>
                  <a:ext uri="{FF2B5EF4-FFF2-40B4-BE49-F238E27FC236}">
                    <a16:creationId xmlns:a16="http://schemas.microsoft.com/office/drawing/2014/main" id="{E4F8725B-26C1-4A6D-AC7E-F3F161D9010E}"/>
                  </a:ext>
                </a:extLst>
              </p14:cNvPr>
              <p14:cNvContentPartPr/>
              <p14:nvPr/>
            </p14:nvContentPartPr>
            <p14:xfrm>
              <a:off x="8297690" y="5654570"/>
              <a:ext cx="32760" cy="24480"/>
            </p14:xfrm>
          </p:contentPart>
        </mc:Choice>
        <mc:Fallback xmlns="">
          <p:pic>
            <p:nvPicPr>
              <p:cNvPr id="1061171793" name="Ink 1061171792">
                <a:extLst>
                  <a:ext uri="{FF2B5EF4-FFF2-40B4-BE49-F238E27FC236}">
                    <a16:creationId xmlns:a16="http://schemas.microsoft.com/office/drawing/2014/main" id="{E4F8725B-26C1-4A6D-AC7E-F3F161D9010E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8279690" y="5636570"/>
                <a:ext cx="6840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061171796" name="Ink 1061171795">
                <a:extLst>
                  <a:ext uri="{FF2B5EF4-FFF2-40B4-BE49-F238E27FC236}">
                    <a16:creationId xmlns:a16="http://schemas.microsoft.com/office/drawing/2014/main" id="{BCF3812A-B60A-4358-BB2B-D8ACCF8369AF}"/>
                  </a:ext>
                </a:extLst>
              </p14:cNvPr>
              <p14:cNvContentPartPr/>
              <p14:nvPr/>
            </p14:nvContentPartPr>
            <p14:xfrm>
              <a:off x="7391930" y="5907290"/>
              <a:ext cx="137520" cy="19080"/>
            </p14:xfrm>
          </p:contentPart>
        </mc:Choice>
        <mc:Fallback xmlns="">
          <p:pic>
            <p:nvPicPr>
              <p:cNvPr id="1061171796" name="Ink 1061171795">
                <a:extLst>
                  <a:ext uri="{FF2B5EF4-FFF2-40B4-BE49-F238E27FC236}">
                    <a16:creationId xmlns:a16="http://schemas.microsoft.com/office/drawing/2014/main" id="{BCF3812A-B60A-4358-BB2B-D8ACCF8369AF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7373930" y="5889650"/>
                <a:ext cx="17316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061171813" name="Ink 1061171812">
                <a:extLst>
                  <a:ext uri="{FF2B5EF4-FFF2-40B4-BE49-F238E27FC236}">
                    <a16:creationId xmlns:a16="http://schemas.microsoft.com/office/drawing/2014/main" id="{E4619088-2520-4D32-B40E-977CA914C78E}"/>
                  </a:ext>
                </a:extLst>
              </p14:cNvPr>
              <p14:cNvContentPartPr/>
              <p14:nvPr/>
            </p14:nvContentPartPr>
            <p14:xfrm>
              <a:off x="8393810" y="5552330"/>
              <a:ext cx="51840" cy="72360"/>
            </p14:xfrm>
          </p:contentPart>
        </mc:Choice>
        <mc:Fallback xmlns="">
          <p:pic>
            <p:nvPicPr>
              <p:cNvPr id="1061171813" name="Ink 1061171812">
                <a:extLst>
                  <a:ext uri="{FF2B5EF4-FFF2-40B4-BE49-F238E27FC236}">
                    <a16:creationId xmlns:a16="http://schemas.microsoft.com/office/drawing/2014/main" id="{E4619088-2520-4D32-B40E-977CA914C78E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8376170" y="5543690"/>
                <a:ext cx="78480" cy="990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8C399A-8CBB-412E-A1DE-33B10DBAB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2240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593061" name="Title 1"/>
          <p:cNvSpPr>
            <a:spLocks noGrp="1"/>
          </p:cNvSpPr>
          <p:nvPr>
            <p:ph type="title"/>
          </p:nvPr>
        </p:nvSpPr>
        <p:spPr bwMode="auto">
          <a:xfrm>
            <a:off x="839787" y="365124"/>
            <a:ext cx="10515600" cy="1325562"/>
          </a:xfrm>
        </p:spPr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741485676" name="Picture 741485675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525587" y="69021"/>
            <a:ext cx="9144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4382A4-1382-4EB1-9D2B-9344E7165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t>19</a:t>
            </a:fld>
            <a:endParaRPr 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Research Questions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Role of water vapor in the atmosphere:</a:t>
            </a:r>
            <a:endParaRPr dirty="0"/>
          </a:p>
          <a:p>
            <a:pPr lvl="0"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A68995-D2FA-41C8-91AF-7B4238A29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5469949" name="Title 1"/>
          <p:cNvSpPr>
            <a:spLocks noGrp="1"/>
          </p:cNvSpPr>
          <p:nvPr>
            <p:ph type="title"/>
          </p:nvPr>
        </p:nvSpPr>
        <p:spPr bwMode="auto">
          <a:xfrm>
            <a:off x="839787" y="365124"/>
            <a:ext cx="10515600" cy="1325562"/>
          </a:xfrm>
        </p:spPr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78318620" name="Picture 78318619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525587" y="55217"/>
            <a:ext cx="9144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E60B98-ABFF-43CD-9821-0F625A4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t>20</a:t>
            </a:fld>
            <a:endParaRPr lang="en-GB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1597838204" name="Content Placeholder 11"/>
          <p:cNvSpPr txBox="1"/>
          <p:nvPr/>
        </p:nvSpPr>
        <p:spPr bwMode="auto">
          <a:xfrm>
            <a:off x="7700643" y="5210852"/>
            <a:ext cx="5131769" cy="2275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999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99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Font typeface="Arial"/>
              <a:buNone/>
              <a:defRPr/>
            </a:pPr>
            <a:r>
              <a:rPr lang="de-DE"/>
              <a:t>JRA-55</a:t>
            </a:r>
          </a:p>
          <a:p>
            <a:pPr marL="0" indent="0">
              <a:buFont typeface="Arial"/>
              <a:buNone/>
              <a:defRPr/>
            </a:pPr>
            <a:r>
              <a:rPr lang="de-DE"/>
              <a:t>[1958,1973]-[2007-2021]</a:t>
            </a:r>
            <a:endParaRPr/>
          </a:p>
          <a:p>
            <a:pPr marL="0" indent="0">
              <a:buFont typeface="Arial"/>
              <a:buNone/>
              <a:defRPr/>
            </a:pPr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2C2D2D0-A1D7-451B-A4D7-F51E75725B1F}"/>
              </a:ext>
            </a:extLst>
          </p:cNvPr>
          <p:cNvSpPr txBox="1">
            <a:spLocks/>
          </p:cNvSpPr>
          <p:nvPr/>
        </p:nvSpPr>
        <p:spPr bwMode="auto">
          <a:xfrm>
            <a:off x="839788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Surface trends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1A8DA4-699D-4BB6-938C-ECF6BE2E4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764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54449" y="1690687"/>
            <a:ext cx="6760721" cy="5070541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5436403" y="1690687"/>
            <a:ext cx="6760725" cy="50705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32715" y="1027902"/>
            <a:ext cx="10165424" cy="1325563"/>
          </a:xfrm>
        </p:spPr>
        <p:txBody>
          <a:bodyPr/>
          <a:lstStyle/>
          <a:p>
            <a:pPr algn="ctr">
              <a:defRPr/>
            </a:pPr>
            <a:r>
              <a:rPr lang="de-DE"/>
              <a:t>Merra-2				 JRA-55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5E60FA-7CAD-415C-9B0A-69A49CA90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9844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97804848" name="Picture 8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54449" y="1690686"/>
            <a:ext cx="6760720" cy="5070540"/>
          </a:xfrm>
          <a:prstGeom prst="rect">
            <a:avLst/>
          </a:prstGeom>
        </p:spPr>
      </p:pic>
      <p:pic>
        <p:nvPicPr>
          <p:cNvPr id="1217812853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5436402" y="1690686"/>
            <a:ext cx="6760724" cy="5070543"/>
          </a:xfrm>
          <a:prstGeom prst="rect">
            <a:avLst/>
          </a:prstGeom>
        </p:spPr>
      </p:pic>
      <p:pic>
        <p:nvPicPr>
          <p:cNvPr id="1964788172" name="Picture 6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5436402" y="1690683"/>
            <a:ext cx="6760728" cy="5070546"/>
          </a:xfrm>
          <a:prstGeom prst="rect">
            <a:avLst/>
          </a:prstGeom>
        </p:spPr>
      </p:pic>
      <p:sp>
        <p:nvSpPr>
          <p:cNvPr id="638506718" name="Title 1"/>
          <p:cNvSpPr>
            <a:spLocks noGrp="1"/>
          </p:cNvSpPr>
          <p:nvPr>
            <p:ph type="title"/>
          </p:nvPr>
        </p:nvSpPr>
        <p:spPr bwMode="auto">
          <a:xfrm>
            <a:off x="632714" y="1027901"/>
            <a:ext cx="10165423" cy="1325562"/>
          </a:xfrm>
        </p:spPr>
        <p:txBody>
          <a:bodyPr/>
          <a:lstStyle/>
          <a:p>
            <a:pPr algn="ctr">
              <a:defRPr/>
            </a:pPr>
            <a:r>
              <a:rPr lang="de-DE"/>
              <a:t>Merra-2				 JRA-55</a:t>
            </a:r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031A6B-A2BC-4150-99AA-CAB05D91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0937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4788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2985982" y="365125"/>
            <a:ext cx="10515600" cy="1325563"/>
          </a:xfrm>
        </p:spPr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2985982" y="1825625"/>
            <a:ext cx="10515600" cy="4351338"/>
          </a:xfrm>
        </p:spPr>
        <p:txBody>
          <a:bodyPr/>
          <a:lstStyle/>
          <a:p>
            <a:pPr>
              <a:defRPr/>
            </a:pPr>
            <a:endParaRPr lang="en-GB"/>
          </a:p>
        </p:txBody>
      </p:sp>
      <p:grpSp>
        <p:nvGrpSpPr>
          <p:cNvPr id="4" name="Group 3"/>
          <p:cNvGrpSpPr/>
          <p:nvPr/>
        </p:nvGrpSpPr>
        <p:grpSpPr bwMode="auto">
          <a:xfrm>
            <a:off x="1933351" y="0"/>
            <a:ext cx="8325297" cy="6846526"/>
            <a:chOff x="2062717" y="-24440"/>
            <a:chExt cx="8325297" cy="6846526"/>
          </a:xfrm>
        </p:grpSpPr>
        <p:pic>
          <p:nvPicPr>
            <p:cNvPr id="1658167602" name="Picture 1658167601"/>
            <p:cNvPicPr>
              <a:picLocks noChangeAspect="1"/>
            </p:cNvPicPr>
            <p:nvPr/>
          </p:nvPicPr>
          <p:blipFill>
            <a:blip r:embed="rId2"/>
            <a:stretch/>
          </p:blipFill>
          <p:spPr bwMode="auto">
            <a:xfrm>
              <a:off x="2062717" y="-24440"/>
              <a:ext cx="8325297" cy="3700131"/>
            </a:xfrm>
            <a:prstGeom prst="rect">
              <a:avLst/>
            </a:prstGeom>
          </p:spPr>
        </p:pic>
        <p:pic>
          <p:nvPicPr>
            <p:cNvPr id="582714636" name="Picture 582714635"/>
            <p:cNvPicPr>
              <a:picLocks noChangeAspect="1"/>
            </p:cNvPicPr>
            <p:nvPr/>
          </p:nvPicPr>
          <p:blipFill>
            <a:blip r:embed="rId3"/>
            <a:stretch/>
          </p:blipFill>
          <p:spPr bwMode="auto">
            <a:xfrm>
              <a:off x="2062722" y="3121954"/>
              <a:ext cx="8325292" cy="3700130"/>
            </a:xfrm>
            <a:prstGeom prst="rect">
              <a:avLst/>
            </a:prstGeom>
          </p:spPr>
        </p:pic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E7D0F4-FD7D-480F-8C10-1B8BF756F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72018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731686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37714389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grpSp>
        <p:nvGrpSpPr>
          <p:cNvPr id="2" name="Group 1"/>
          <p:cNvGrpSpPr/>
          <p:nvPr/>
        </p:nvGrpSpPr>
        <p:grpSpPr bwMode="auto">
          <a:xfrm>
            <a:off x="2029045" y="0"/>
            <a:ext cx="8133909" cy="6718072"/>
            <a:chOff x="0" y="1"/>
            <a:chExt cx="8133909" cy="6718072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/>
          </p:blipFill>
          <p:spPr bwMode="auto">
            <a:xfrm>
              <a:off x="0" y="1"/>
              <a:ext cx="8133909" cy="3615069"/>
            </a:xfrm>
            <a:prstGeom prst="rect">
              <a:avLst/>
            </a:prstGeom>
          </p:spPr>
        </p:pic>
        <p:pic>
          <p:nvPicPr>
            <p:cNvPr id="21005609" name="Picture 21005608"/>
            <p:cNvPicPr>
              <a:picLocks noChangeAspect="1"/>
            </p:cNvPicPr>
            <p:nvPr/>
          </p:nvPicPr>
          <p:blipFill>
            <a:blip r:embed="rId3"/>
            <a:stretch/>
          </p:blipFill>
          <p:spPr bwMode="auto">
            <a:xfrm>
              <a:off x="0" y="3103003"/>
              <a:ext cx="8133909" cy="3615069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172DDB-8479-48F1-AD56-94FB54353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3156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2406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04287784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grpSp>
        <p:nvGrpSpPr>
          <p:cNvPr id="2" name="Group 1"/>
          <p:cNvGrpSpPr/>
          <p:nvPr/>
        </p:nvGrpSpPr>
        <p:grpSpPr bwMode="auto">
          <a:xfrm>
            <a:off x="2112776" y="0"/>
            <a:ext cx="7966447" cy="6858000"/>
            <a:chOff x="0" y="0"/>
            <a:chExt cx="7966447" cy="6858000"/>
          </a:xfrm>
        </p:grpSpPr>
        <p:pic>
          <p:nvPicPr>
            <p:cNvPr id="424432383" name="Picture 424432382"/>
            <p:cNvPicPr>
              <a:picLocks noChangeAspect="1"/>
            </p:cNvPicPr>
            <p:nvPr/>
          </p:nvPicPr>
          <p:blipFill>
            <a:blip r:embed="rId2"/>
            <a:stretch/>
          </p:blipFill>
          <p:spPr bwMode="auto">
            <a:xfrm>
              <a:off x="0" y="0"/>
              <a:ext cx="7966447" cy="3540642"/>
            </a:xfrm>
            <a:prstGeom prst="rect">
              <a:avLst/>
            </a:prstGeom>
          </p:spPr>
        </p:pic>
        <p:pic>
          <p:nvPicPr>
            <p:cNvPr id="1427623396" name="Picture 1427623395"/>
            <p:cNvPicPr>
              <a:picLocks noChangeAspect="1"/>
            </p:cNvPicPr>
            <p:nvPr/>
          </p:nvPicPr>
          <p:blipFill>
            <a:blip r:embed="rId3"/>
            <a:stretch/>
          </p:blipFill>
          <p:spPr bwMode="auto">
            <a:xfrm>
              <a:off x="0" y="3317357"/>
              <a:ext cx="7966447" cy="3540643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0C9841-1331-4C12-9775-B68F4F2D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5451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3576739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15360896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grpSp>
        <p:nvGrpSpPr>
          <p:cNvPr id="2" name="Group 1"/>
          <p:cNvGrpSpPr/>
          <p:nvPr/>
        </p:nvGrpSpPr>
        <p:grpSpPr bwMode="auto">
          <a:xfrm>
            <a:off x="2112776" y="0"/>
            <a:ext cx="7966448" cy="6857997"/>
            <a:chOff x="0" y="1"/>
            <a:chExt cx="7966448" cy="685799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/>
          </p:blipFill>
          <p:spPr bwMode="auto">
            <a:xfrm>
              <a:off x="2" y="1"/>
              <a:ext cx="7966446" cy="3540642"/>
            </a:xfrm>
            <a:prstGeom prst="rect">
              <a:avLst/>
            </a:prstGeom>
          </p:spPr>
        </p:pic>
        <p:pic>
          <p:nvPicPr>
            <p:cNvPr id="1878116072" name="Picture 1878116071"/>
            <p:cNvPicPr>
              <a:picLocks noChangeAspect="1"/>
            </p:cNvPicPr>
            <p:nvPr/>
          </p:nvPicPr>
          <p:blipFill>
            <a:blip r:embed="rId3"/>
            <a:stretch/>
          </p:blipFill>
          <p:spPr bwMode="auto">
            <a:xfrm>
              <a:off x="0" y="3317355"/>
              <a:ext cx="7966447" cy="3540643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3D0E51-D57B-44D3-876B-53A213CF5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70804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959978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B19933-5E3A-4B3D-AC6A-1002C7689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124" y="365124"/>
            <a:ext cx="6492876" cy="64928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CF2E9F-27B8-495C-A67C-9D8A801B55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124"/>
            <a:ext cx="6492875" cy="6492875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1397499-B880-4FDB-A583-3E46C8146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09B73B-167E-4E32-9AA8-CE63A6FB5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98915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343861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941A684-0BE8-4793-BCB9-7E94F59CB7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99124" y="365124"/>
            <a:ext cx="6492875" cy="6492875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55BFB9-CB5A-42E6-9F36-73CF69CD16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365125"/>
            <a:ext cx="6577934" cy="657793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7032D3-D4DF-4E33-8106-4BEA6547E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0694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Research Questions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Role of water vapor in the atmosphere:</a:t>
            </a:r>
            <a:endParaRPr dirty="0"/>
          </a:p>
          <a:p>
            <a:pPr lvl="1">
              <a:defRPr/>
            </a:pPr>
            <a:r>
              <a:rPr lang="en-GB" dirty="0"/>
              <a:t>Assumption: Relative humidity (RH) stays approximately constant under warming (?)</a:t>
            </a:r>
            <a:endParaRPr dirty="0"/>
          </a:p>
          <a:p>
            <a:pPr lvl="1">
              <a:defRPr/>
            </a:pPr>
            <a:endParaRPr lang="en-GB" dirty="0"/>
          </a:p>
          <a:p>
            <a:pPr lvl="0">
              <a:defRPr/>
            </a:pPr>
            <a:r>
              <a:rPr lang="en-GB" dirty="0"/>
              <a:t>Analyse T and RH distributions and changes in the past climate</a:t>
            </a:r>
            <a:endParaRPr dirty="0"/>
          </a:p>
          <a:p>
            <a:pPr lvl="0">
              <a:defRPr/>
            </a:pPr>
            <a:r>
              <a:rPr lang="en-GB" dirty="0"/>
              <a:t>Compare T and </a:t>
            </a:r>
            <a:r>
              <a:rPr lang="en-GB" sz="2800" b="0" i="0" u="none" strike="noStrike" cap="none" spc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RH </a:t>
            </a:r>
            <a:r>
              <a:rPr lang="en-GB" dirty="0"/>
              <a:t>in different data sets</a:t>
            </a:r>
            <a:endParaRPr dirty="0"/>
          </a:p>
          <a:p>
            <a:pPr lvl="0">
              <a:defRPr/>
            </a:pPr>
            <a:endParaRPr lang="en-GB" dirty="0"/>
          </a:p>
          <a:p>
            <a:pPr lvl="0"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708A37-2E77-4C0A-A684-99781A5BB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12027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Content Placeholder 2">
            <a:extLst>
              <a:ext uri="{FF2B5EF4-FFF2-40B4-BE49-F238E27FC236}">
                <a16:creationId xmlns:a16="http://schemas.microsoft.com/office/drawing/2014/main" id="{7FC755EE-DEAF-4C86-87D4-732AFA726C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99125" y="365124"/>
            <a:ext cx="6492875" cy="6492875"/>
          </a:xfrm>
          <a:prstGeom prst="rect">
            <a:avLst/>
          </a:prstGeom>
        </p:spPr>
      </p:pic>
      <p:sp>
        <p:nvSpPr>
          <p:cNvPr id="60017851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77233571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18EB74-914F-4D70-9E0E-9908511A22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365125"/>
            <a:ext cx="6492876" cy="649287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AFE4AF-9BC5-4F96-9A42-ABBE4AA84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9297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Comparison of the lowest level in the 3D dataset with 2D surface dataset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CD793-E7A6-4F87-984F-759504243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31</a:t>
            </a:fld>
            <a:endParaRPr lang="en-GB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17553" y="3428999"/>
            <a:ext cx="5976136" cy="358568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5880069" y="223699"/>
            <a:ext cx="5976137" cy="3585682"/>
          </a:xfrm>
          <a:prstGeom prst="rect">
            <a:avLst/>
          </a:prstGeom>
        </p:spPr>
      </p:pic>
      <p:pic>
        <p:nvPicPr>
          <p:cNvPr id="23" name="Content Placeholder 5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17554" y="223699"/>
            <a:ext cx="5976136" cy="358568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5880069" y="3429000"/>
            <a:ext cx="5976135" cy="3585681"/>
          </a:xfrm>
          <a:prstGeom prst="rect">
            <a:avLst/>
          </a:prstGeom>
        </p:spPr>
      </p:pic>
      <p:sp>
        <p:nvSpPr>
          <p:cNvPr id="12" name="Content Placeholder 11"/>
          <p:cNvSpPr>
            <a:spLocks noGrp="1"/>
          </p:cNvSpPr>
          <p:nvPr>
            <p:ph idx="1"/>
          </p:nvPr>
        </p:nvSpPr>
        <p:spPr bwMode="auto">
          <a:xfrm>
            <a:off x="119865" y="3752421"/>
            <a:ext cx="5131770" cy="2275082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de-DE"/>
              <a:t>JRA-55</a:t>
            </a:r>
            <a:endParaRPr/>
          </a:p>
          <a:p>
            <a:pPr marL="0" indent="0">
              <a:buNone/>
              <a:defRPr/>
            </a:pPr>
            <a:endParaRPr lang="en-GB"/>
          </a:p>
        </p:txBody>
      </p:sp>
      <p:sp>
        <p:nvSpPr>
          <p:cNvPr id="17" name="Content Placeholder 11"/>
          <p:cNvSpPr txBox="1"/>
          <p:nvPr/>
        </p:nvSpPr>
        <p:spPr bwMode="auto">
          <a:xfrm>
            <a:off x="5851129" y="3752421"/>
            <a:ext cx="5131770" cy="2275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de-DE"/>
              <a:t>JRA-55</a:t>
            </a:r>
            <a:endParaRPr/>
          </a:p>
          <a:p>
            <a:pPr marL="0" indent="0">
              <a:buFont typeface="Arial"/>
              <a:buNone/>
              <a:defRPr/>
            </a:pPr>
            <a:endParaRPr lang="en-GB"/>
          </a:p>
        </p:txBody>
      </p:sp>
      <p:sp>
        <p:nvSpPr>
          <p:cNvPr id="18" name="Content Placeholder 11"/>
          <p:cNvSpPr txBox="1">
            <a:spLocks noGrp="1"/>
          </p:cNvSpPr>
          <p:nvPr>
            <p:ph type="title"/>
          </p:nvPr>
        </p:nvSpPr>
        <p:spPr bwMode="auto">
          <a:xfrm>
            <a:off x="117553" y="29846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de-DE"/>
              <a:t>Merra-2</a:t>
            </a:r>
            <a:br>
              <a:rPr lang="de-DE"/>
            </a:br>
            <a:endParaRPr lang="de-DE"/>
          </a:p>
          <a:p>
            <a:pPr marL="0" indent="0">
              <a:buFont typeface="Arial"/>
              <a:buNone/>
              <a:defRPr/>
            </a:pPr>
            <a:endParaRPr lang="en-GB"/>
          </a:p>
        </p:txBody>
      </p:sp>
      <p:sp>
        <p:nvSpPr>
          <p:cNvPr id="19" name="Content Placeholder 11"/>
          <p:cNvSpPr txBox="1"/>
          <p:nvPr/>
        </p:nvSpPr>
        <p:spPr bwMode="auto">
          <a:xfrm>
            <a:off x="5851129" y="28793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de-DE"/>
              <a:t>Merra-2</a:t>
            </a:r>
            <a:br>
              <a:rPr lang="de-DE"/>
            </a:br>
            <a:endParaRPr lang="de-DE"/>
          </a:p>
          <a:p>
            <a:pPr marL="0" indent="0">
              <a:buFont typeface="Arial"/>
              <a:buNone/>
              <a:defRPr/>
            </a:pPr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C4D715-2B68-4B85-B17F-452EEDD97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32</a:t>
            </a:fld>
            <a:endParaRPr lang="en-GB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 bwMode="auto">
          <a:xfrm>
            <a:off x="0" y="-164384"/>
            <a:ext cx="8075488" cy="484529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/>
        </p:blipFill>
        <p:spPr bwMode="auto">
          <a:xfrm>
            <a:off x="3719244" y="2220197"/>
            <a:ext cx="9493321" cy="56959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496729" y="2807314"/>
            <a:ext cx="10515600" cy="132556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de-DE" sz="1500">
                <a:latin typeface="+mn-lt"/>
              </a:rPr>
              <a:t>of 3D Data  (highest p - level)</a:t>
            </a:r>
            <a:endParaRPr lang="en-GB" sz="1500">
              <a:latin typeface="+mn-lt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306512-2B2B-41DE-981A-4828C306C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33</a:t>
            </a:fld>
            <a:endParaRPr lang="en-GB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Temperature profile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pic>
        <p:nvPicPr>
          <p:cNvPr id="625893852" name="Picture 62589385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2510407" y="1359393"/>
            <a:ext cx="7171184" cy="53783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98C336-14FA-464C-8BAC-F6634195A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34</a:t>
            </a:fld>
            <a:endParaRPr lang="en-GB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lang="en-US" sz="3200" dirty="0">
                <a:latin typeface="+mj-lt"/>
                <a:ea typeface="+mj-ea"/>
                <a:cs typeface="+mj-cs"/>
              </a:rPr>
              <a:t>Clausius–Clapeyron Equation</a:t>
            </a:r>
            <a:endParaRPr sz="3200" dirty="0">
              <a:latin typeface="+mj-lt"/>
              <a:ea typeface="+mj-ea"/>
              <a:cs typeface="+mj-cs"/>
            </a:endParaRPr>
          </a:p>
          <a:p>
            <a:pPr marL="0" indent="0">
              <a:buFont typeface="Arial"/>
              <a:buNone/>
              <a:defRPr/>
            </a:pPr>
            <a:endParaRPr lang="en-GB" sz="3200" dirty="0">
              <a:latin typeface="+mj-lt"/>
              <a:ea typeface="+mj-ea"/>
              <a:cs typeface="+mj-cs"/>
            </a:endParaRPr>
          </a:p>
          <a:p>
            <a:pPr marL="0" indent="0">
              <a:buFont typeface="Arial"/>
              <a:buNone/>
              <a:defRPr/>
            </a:pPr>
            <a:r>
              <a:rPr lang="en-GB" sz="3200" dirty="0">
                <a:latin typeface="+mj-lt"/>
                <a:ea typeface="+mj-ea"/>
                <a:cs typeface="+mj-cs"/>
              </a:rPr>
              <a:t>Solution:</a:t>
            </a:r>
          </a:p>
        </p:txBody>
      </p:sp>
      <p:pic>
        <p:nvPicPr>
          <p:cNvPr id="462481936" name="Picture 46248193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095999" y="1746173"/>
            <a:ext cx="5600699" cy="714375"/>
          </a:xfrm>
          <a:prstGeom prst="rect">
            <a:avLst/>
          </a:prstGeom>
        </p:spPr>
      </p:pic>
      <p:pic>
        <p:nvPicPr>
          <p:cNvPr id="501993319" name="Picture 501993318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351758" y="2747566"/>
            <a:ext cx="5089182" cy="3620293"/>
          </a:xfrm>
          <a:prstGeom prst="rect">
            <a:avLst/>
          </a:prstGeom>
        </p:spPr>
      </p:pic>
      <p:pic>
        <p:nvPicPr>
          <p:cNvPr id="279698359" name="Picture 279698358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-15318" y="3531901"/>
            <a:ext cx="5600699" cy="704849"/>
          </a:xfrm>
          <a:prstGeom prst="rect">
            <a:avLst/>
          </a:prstGeom>
        </p:spPr>
      </p:pic>
      <p:pic>
        <p:nvPicPr>
          <p:cNvPr id="1061171817" name="Picture 1061171816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412422" y="4557712"/>
            <a:ext cx="5600699" cy="1619249"/>
          </a:xfrm>
          <a:prstGeom prst="rect">
            <a:avLst/>
          </a:prstGeom>
        </p:spPr>
      </p:pic>
      <p:sp>
        <p:nvSpPr>
          <p:cNvPr id="132654083" name="TextBox 132654082"/>
          <p:cNvSpPr txBox="1"/>
          <p:nvPr/>
        </p:nvSpPr>
        <p:spPr bwMode="auto">
          <a:xfrm>
            <a:off x="6662959" y="6367859"/>
            <a:ext cx="585873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l">
              <a:defRPr/>
            </a:pPr>
            <a:r>
              <a:t>@ https://www.e-education.psu.edu/meteo300/node/584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35D0D25-BFF4-478A-9B87-F6F2582002DF}"/>
                  </a:ext>
                </a:extLst>
              </p14:cNvPr>
              <p14:cNvContentPartPr/>
              <p14:nvPr/>
            </p14:nvContentPartPr>
            <p14:xfrm>
              <a:off x="6507968" y="3903542"/>
              <a:ext cx="2520" cy="457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35D0D25-BFF4-478A-9B87-F6F2582002D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489968" y="3885902"/>
                <a:ext cx="3816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2E31251-FD61-4ECC-B9D9-BE447380C707}"/>
                  </a:ext>
                </a:extLst>
              </p14:cNvPr>
              <p14:cNvContentPartPr/>
              <p14:nvPr/>
            </p14:nvContentPartPr>
            <p14:xfrm>
              <a:off x="6507968" y="4004702"/>
              <a:ext cx="7920" cy="648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2E31251-FD61-4ECC-B9D9-BE447380C70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489968" y="3986702"/>
                <a:ext cx="4356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78BA796-3A0A-4CE8-9651-9EDD4342E18D}"/>
                  </a:ext>
                </a:extLst>
              </p14:cNvPr>
              <p14:cNvContentPartPr/>
              <p14:nvPr/>
            </p14:nvContentPartPr>
            <p14:xfrm>
              <a:off x="6515528" y="4100102"/>
              <a:ext cx="3600" cy="410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78BA796-3A0A-4CE8-9651-9EDD4342E18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497888" y="4082102"/>
                <a:ext cx="3924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7F752180-CB5F-4D60-B9E2-54348E5AA116}"/>
                  </a:ext>
                </a:extLst>
              </p14:cNvPr>
              <p14:cNvContentPartPr/>
              <p14:nvPr/>
            </p14:nvContentPartPr>
            <p14:xfrm>
              <a:off x="6506528" y="4192262"/>
              <a:ext cx="8640" cy="370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7F752180-CB5F-4D60-B9E2-54348E5AA11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488528" y="4174262"/>
                <a:ext cx="4428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2F99D414-694A-4DD8-B148-13FAFE29C913}"/>
                  </a:ext>
                </a:extLst>
              </p14:cNvPr>
              <p14:cNvContentPartPr/>
              <p14:nvPr/>
            </p14:nvContentPartPr>
            <p14:xfrm>
              <a:off x="6510848" y="4265342"/>
              <a:ext cx="3960" cy="302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2F99D414-694A-4DD8-B148-13FAFE29C91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493208" y="4247342"/>
                <a:ext cx="3960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061171781" name="Ink 1061171780">
                <a:extLst>
                  <a:ext uri="{FF2B5EF4-FFF2-40B4-BE49-F238E27FC236}">
                    <a16:creationId xmlns:a16="http://schemas.microsoft.com/office/drawing/2014/main" id="{B8FD4BEA-E01B-4078-B171-CB09401E8CF7}"/>
                  </a:ext>
                </a:extLst>
              </p14:cNvPr>
              <p14:cNvContentPartPr/>
              <p14:nvPr/>
            </p14:nvContentPartPr>
            <p14:xfrm>
              <a:off x="8435570" y="5943290"/>
              <a:ext cx="9720" cy="66240"/>
            </p14:xfrm>
          </p:contentPart>
        </mc:Choice>
        <mc:Fallback xmlns="">
          <p:pic>
            <p:nvPicPr>
              <p:cNvPr id="1061171781" name="Ink 1061171780">
                <a:extLst>
                  <a:ext uri="{FF2B5EF4-FFF2-40B4-BE49-F238E27FC236}">
                    <a16:creationId xmlns:a16="http://schemas.microsoft.com/office/drawing/2014/main" id="{B8FD4BEA-E01B-4078-B171-CB09401E8CF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426930" y="5934650"/>
                <a:ext cx="2736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61171783" name="Ink 1061171782">
                <a:extLst>
                  <a:ext uri="{FF2B5EF4-FFF2-40B4-BE49-F238E27FC236}">
                    <a16:creationId xmlns:a16="http://schemas.microsoft.com/office/drawing/2014/main" id="{581F90F0-94D4-4B29-A058-8B2BE59EB1EE}"/>
                  </a:ext>
                </a:extLst>
              </p14:cNvPr>
              <p14:cNvContentPartPr/>
              <p14:nvPr/>
            </p14:nvContentPartPr>
            <p14:xfrm>
              <a:off x="7157930" y="5939690"/>
              <a:ext cx="36000" cy="6120"/>
            </p14:xfrm>
          </p:contentPart>
        </mc:Choice>
        <mc:Fallback xmlns="">
          <p:pic>
            <p:nvPicPr>
              <p:cNvPr id="1061171783" name="Ink 1061171782">
                <a:extLst>
                  <a:ext uri="{FF2B5EF4-FFF2-40B4-BE49-F238E27FC236}">
                    <a16:creationId xmlns:a16="http://schemas.microsoft.com/office/drawing/2014/main" id="{581F90F0-94D4-4B29-A058-8B2BE59EB1EE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140290" y="5922050"/>
                <a:ext cx="7164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061171784" name="Ink 1061171783">
                <a:extLst>
                  <a:ext uri="{FF2B5EF4-FFF2-40B4-BE49-F238E27FC236}">
                    <a16:creationId xmlns:a16="http://schemas.microsoft.com/office/drawing/2014/main" id="{C946DDDE-D173-4E3C-A430-772E70B56950}"/>
                  </a:ext>
                </a:extLst>
              </p14:cNvPr>
              <p14:cNvContentPartPr/>
              <p14:nvPr/>
            </p14:nvContentPartPr>
            <p14:xfrm>
              <a:off x="7278890" y="5927090"/>
              <a:ext cx="34200" cy="7560"/>
            </p14:xfrm>
          </p:contentPart>
        </mc:Choice>
        <mc:Fallback xmlns="">
          <p:pic>
            <p:nvPicPr>
              <p:cNvPr id="1061171784" name="Ink 1061171783">
                <a:extLst>
                  <a:ext uri="{FF2B5EF4-FFF2-40B4-BE49-F238E27FC236}">
                    <a16:creationId xmlns:a16="http://schemas.microsoft.com/office/drawing/2014/main" id="{C946DDDE-D173-4E3C-A430-772E70B5695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261250" y="5909090"/>
                <a:ext cx="6984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061171787" name="Ink 1061171786">
                <a:extLst>
                  <a:ext uri="{FF2B5EF4-FFF2-40B4-BE49-F238E27FC236}">
                    <a16:creationId xmlns:a16="http://schemas.microsoft.com/office/drawing/2014/main" id="{58BE7D3D-60FA-4851-80C5-25D83AC3EF5E}"/>
                  </a:ext>
                </a:extLst>
              </p14:cNvPr>
              <p14:cNvContentPartPr/>
              <p14:nvPr/>
            </p14:nvContentPartPr>
            <p14:xfrm>
              <a:off x="7620170" y="5871290"/>
              <a:ext cx="34200" cy="16920"/>
            </p14:xfrm>
          </p:contentPart>
        </mc:Choice>
        <mc:Fallback xmlns="">
          <p:pic>
            <p:nvPicPr>
              <p:cNvPr id="1061171787" name="Ink 1061171786">
                <a:extLst>
                  <a:ext uri="{FF2B5EF4-FFF2-40B4-BE49-F238E27FC236}">
                    <a16:creationId xmlns:a16="http://schemas.microsoft.com/office/drawing/2014/main" id="{58BE7D3D-60FA-4851-80C5-25D83AC3EF5E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7602170" y="5853650"/>
                <a:ext cx="6984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061171788" name="Ink 1061171787">
                <a:extLst>
                  <a:ext uri="{FF2B5EF4-FFF2-40B4-BE49-F238E27FC236}">
                    <a16:creationId xmlns:a16="http://schemas.microsoft.com/office/drawing/2014/main" id="{5B2D9F21-F92B-47AB-8EAE-B3DE3111A02B}"/>
                  </a:ext>
                </a:extLst>
              </p14:cNvPr>
              <p14:cNvContentPartPr/>
              <p14:nvPr/>
            </p14:nvContentPartPr>
            <p14:xfrm>
              <a:off x="7715930" y="5843930"/>
              <a:ext cx="54000" cy="34200"/>
            </p14:xfrm>
          </p:contentPart>
        </mc:Choice>
        <mc:Fallback xmlns="">
          <p:pic>
            <p:nvPicPr>
              <p:cNvPr id="1061171788" name="Ink 1061171787">
                <a:extLst>
                  <a:ext uri="{FF2B5EF4-FFF2-40B4-BE49-F238E27FC236}">
                    <a16:creationId xmlns:a16="http://schemas.microsoft.com/office/drawing/2014/main" id="{5B2D9F21-F92B-47AB-8EAE-B3DE3111A02B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697930" y="5826290"/>
                <a:ext cx="8964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061171789" name="Ink 1061171788">
                <a:extLst>
                  <a:ext uri="{FF2B5EF4-FFF2-40B4-BE49-F238E27FC236}">
                    <a16:creationId xmlns:a16="http://schemas.microsoft.com/office/drawing/2014/main" id="{910BA47E-AF61-42E0-A805-1B62DDA8719A}"/>
                  </a:ext>
                </a:extLst>
              </p14:cNvPr>
              <p14:cNvContentPartPr/>
              <p14:nvPr/>
            </p14:nvContentPartPr>
            <p14:xfrm>
              <a:off x="7865690" y="5818730"/>
              <a:ext cx="20520" cy="9000"/>
            </p14:xfrm>
          </p:contentPart>
        </mc:Choice>
        <mc:Fallback xmlns="">
          <p:pic>
            <p:nvPicPr>
              <p:cNvPr id="1061171789" name="Ink 1061171788">
                <a:extLst>
                  <a:ext uri="{FF2B5EF4-FFF2-40B4-BE49-F238E27FC236}">
                    <a16:creationId xmlns:a16="http://schemas.microsoft.com/office/drawing/2014/main" id="{910BA47E-AF61-42E0-A805-1B62DDA8719A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848050" y="5801090"/>
                <a:ext cx="561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061171790" name="Ink 1061171789">
                <a:extLst>
                  <a:ext uri="{FF2B5EF4-FFF2-40B4-BE49-F238E27FC236}">
                    <a16:creationId xmlns:a16="http://schemas.microsoft.com/office/drawing/2014/main" id="{94F90DF5-6AB3-4CE2-8095-894D1CE535A6}"/>
                  </a:ext>
                </a:extLst>
              </p14:cNvPr>
              <p14:cNvContentPartPr/>
              <p14:nvPr/>
            </p14:nvContentPartPr>
            <p14:xfrm>
              <a:off x="7963610" y="5785610"/>
              <a:ext cx="41400" cy="16920"/>
            </p14:xfrm>
          </p:contentPart>
        </mc:Choice>
        <mc:Fallback xmlns="">
          <p:pic>
            <p:nvPicPr>
              <p:cNvPr id="1061171790" name="Ink 1061171789">
                <a:extLst>
                  <a:ext uri="{FF2B5EF4-FFF2-40B4-BE49-F238E27FC236}">
                    <a16:creationId xmlns:a16="http://schemas.microsoft.com/office/drawing/2014/main" id="{94F90DF5-6AB3-4CE2-8095-894D1CE535A6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7945970" y="5767970"/>
                <a:ext cx="7704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061171791" name="Ink 1061171790">
                <a:extLst>
                  <a:ext uri="{FF2B5EF4-FFF2-40B4-BE49-F238E27FC236}">
                    <a16:creationId xmlns:a16="http://schemas.microsoft.com/office/drawing/2014/main" id="{5ED7CC70-90DD-4FE4-A148-07DB89BE70D6}"/>
                  </a:ext>
                </a:extLst>
              </p14:cNvPr>
              <p14:cNvContentPartPr/>
              <p14:nvPr/>
            </p14:nvContentPartPr>
            <p14:xfrm>
              <a:off x="8088890" y="5755370"/>
              <a:ext cx="16920" cy="7920"/>
            </p14:xfrm>
          </p:contentPart>
        </mc:Choice>
        <mc:Fallback xmlns="">
          <p:pic>
            <p:nvPicPr>
              <p:cNvPr id="1061171791" name="Ink 1061171790">
                <a:extLst>
                  <a:ext uri="{FF2B5EF4-FFF2-40B4-BE49-F238E27FC236}">
                    <a16:creationId xmlns:a16="http://schemas.microsoft.com/office/drawing/2014/main" id="{5ED7CC70-90DD-4FE4-A148-07DB89BE70D6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071250" y="5737730"/>
                <a:ext cx="525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061171792" name="Ink 1061171791">
                <a:extLst>
                  <a:ext uri="{FF2B5EF4-FFF2-40B4-BE49-F238E27FC236}">
                    <a16:creationId xmlns:a16="http://schemas.microsoft.com/office/drawing/2014/main" id="{089B65E5-D476-4D75-8AFF-318E8FF5914A}"/>
                  </a:ext>
                </a:extLst>
              </p14:cNvPr>
              <p14:cNvContentPartPr/>
              <p14:nvPr/>
            </p14:nvContentPartPr>
            <p14:xfrm>
              <a:off x="8197250" y="5703890"/>
              <a:ext cx="28080" cy="16200"/>
            </p14:xfrm>
          </p:contentPart>
        </mc:Choice>
        <mc:Fallback xmlns="">
          <p:pic>
            <p:nvPicPr>
              <p:cNvPr id="1061171792" name="Ink 1061171791">
                <a:extLst>
                  <a:ext uri="{FF2B5EF4-FFF2-40B4-BE49-F238E27FC236}">
                    <a16:creationId xmlns:a16="http://schemas.microsoft.com/office/drawing/2014/main" id="{089B65E5-D476-4D75-8AFF-318E8FF5914A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8179250" y="5685890"/>
                <a:ext cx="6372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061171793" name="Ink 1061171792">
                <a:extLst>
                  <a:ext uri="{FF2B5EF4-FFF2-40B4-BE49-F238E27FC236}">
                    <a16:creationId xmlns:a16="http://schemas.microsoft.com/office/drawing/2014/main" id="{E4F8725B-26C1-4A6D-AC7E-F3F161D9010E}"/>
                  </a:ext>
                </a:extLst>
              </p14:cNvPr>
              <p14:cNvContentPartPr/>
              <p14:nvPr/>
            </p14:nvContentPartPr>
            <p14:xfrm>
              <a:off x="8297690" y="5654570"/>
              <a:ext cx="32760" cy="24480"/>
            </p14:xfrm>
          </p:contentPart>
        </mc:Choice>
        <mc:Fallback xmlns="">
          <p:pic>
            <p:nvPicPr>
              <p:cNvPr id="1061171793" name="Ink 1061171792">
                <a:extLst>
                  <a:ext uri="{FF2B5EF4-FFF2-40B4-BE49-F238E27FC236}">
                    <a16:creationId xmlns:a16="http://schemas.microsoft.com/office/drawing/2014/main" id="{E4F8725B-26C1-4A6D-AC7E-F3F161D9010E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8279690" y="5636570"/>
                <a:ext cx="6840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061171796" name="Ink 1061171795">
                <a:extLst>
                  <a:ext uri="{FF2B5EF4-FFF2-40B4-BE49-F238E27FC236}">
                    <a16:creationId xmlns:a16="http://schemas.microsoft.com/office/drawing/2014/main" id="{BCF3812A-B60A-4358-BB2B-D8ACCF8369AF}"/>
                  </a:ext>
                </a:extLst>
              </p14:cNvPr>
              <p14:cNvContentPartPr/>
              <p14:nvPr/>
            </p14:nvContentPartPr>
            <p14:xfrm>
              <a:off x="7391930" y="5907290"/>
              <a:ext cx="137520" cy="19080"/>
            </p14:xfrm>
          </p:contentPart>
        </mc:Choice>
        <mc:Fallback xmlns="">
          <p:pic>
            <p:nvPicPr>
              <p:cNvPr id="1061171796" name="Ink 1061171795">
                <a:extLst>
                  <a:ext uri="{FF2B5EF4-FFF2-40B4-BE49-F238E27FC236}">
                    <a16:creationId xmlns:a16="http://schemas.microsoft.com/office/drawing/2014/main" id="{BCF3812A-B60A-4358-BB2B-D8ACCF8369AF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7373930" y="5889650"/>
                <a:ext cx="17316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061171813" name="Ink 1061171812">
                <a:extLst>
                  <a:ext uri="{FF2B5EF4-FFF2-40B4-BE49-F238E27FC236}">
                    <a16:creationId xmlns:a16="http://schemas.microsoft.com/office/drawing/2014/main" id="{E4619088-2520-4D32-B40E-977CA914C78E}"/>
                  </a:ext>
                </a:extLst>
              </p14:cNvPr>
              <p14:cNvContentPartPr/>
              <p14:nvPr/>
            </p14:nvContentPartPr>
            <p14:xfrm>
              <a:off x="8393810" y="5552330"/>
              <a:ext cx="51840" cy="72360"/>
            </p14:xfrm>
          </p:contentPart>
        </mc:Choice>
        <mc:Fallback xmlns="">
          <p:pic>
            <p:nvPicPr>
              <p:cNvPr id="1061171813" name="Ink 1061171812">
                <a:extLst>
                  <a:ext uri="{FF2B5EF4-FFF2-40B4-BE49-F238E27FC236}">
                    <a16:creationId xmlns:a16="http://schemas.microsoft.com/office/drawing/2014/main" id="{E4619088-2520-4D32-B40E-977CA914C78E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8376170" y="5543690"/>
                <a:ext cx="78480" cy="990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4E50CF-A998-4FF0-A332-3C6EEABB1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35</a:t>
            </a:fld>
            <a:endParaRPr lang="en-GB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155759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93779090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244278386" name="Picture 244278385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881768" y="1103505"/>
            <a:ext cx="5048249" cy="33813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249069-CF77-45EF-A0DF-2B5BEDD1C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36</a:t>
            </a:fld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Used Data: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2754582"/>
            <a:ext cx="5157787" cy="823912"/>
          </a:xfrm>
        </p:spPr>
        <p:txBody>
          <a:bodyPr/>
          <a:lstStyle/>
          <a:p>
            <a:pPr>
              <a:defRPr/>
            </a:pPr>
            <a:r>
              <a:rPr lang="de-DE" sz="2800"/>
              <a:t>JRA-55</a:t>
            </a:r>
            <a:r>
              <a:rPr lang="de-DE"/>
              <a:t>	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1471402"/>
            <a:ext cx="7210908" cy="1325562"/>
          </a:xfrm>
        </p:spPr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de-DE"/>
              <a:t>Global longterm reanalysis data</a:t>
            </a:r>
            <a:endParaRPr/>
          </a:p>
          <a:p>
            <a:pPr>
              <a:defRPr/>
            </a:pPr>
            <a:r>
              <a:rPr lang="de-DE"/>
              <a:t>Variables: Temperature and Relative Humidity</a:t>
            </a:r>
            <a:endParaRPr/>
          </a:p>
          <a:p>
            <a:pPr>
              <a:defRPr/>
            </a:pPr>
            <a:r>
              <a:rPr lang="de-DE"/>
              <a:t>Frequency: monthly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2754582"/>
            <a:ext cx="5183188" cy="823912"/>
          </a:xfrm>
        </p:spPr>
        <p:txBody>
          <a:bodyPr/>
          <a:lstStyle/>
          <a:p>
            <a:pPr>
              <a:defRPr/>
            </a:pPr>
            <a:r>
              <a:rPr lang="de-DE" sz="2800"/>
              <a:t>Merra-2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3578494"/>
            <a:ext cx="5183188" cy="3684588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/>
          <a:p>
            <a:pPr>
              <a:defRPr/>
            </a:pPr>
            <a:r>
              <a:rPr lang="de-DE"/>
              <a:t>MERRA2_inst3_3d_asm_Cp</a:t>
            </a:r>
            <a:br>
              <a:rPr lang="de-DE"/>
            </a:br>
            <a:endParaRPr lang="de-DE"/>
          </a:p>
          <a:p>
            <a:pPr>
              <a:defRPr/>
            </a:pPr>
            <a:r>
              <a:rPr lang="de-DE"/>
              <a:t>Dimensions:  </a:t>
            </a:r>
            <a:br>
              <a:rPr lang="de-DE"/>
            </a:br>
            <a:r>
              <a:rPr lang="de-DE"/>
              <a:t>(lat: 361, lon: 576, p: 42)</a:t>
            </a:r>
            <a:br>
              <a:rPr lang="de-DE"/>
            </a:br>
            <a:endParaRPr lang="de-DE"/>
          </a:p>
          <a:p>
            <a:pPr>
              <a:defRPr/>
            </a:pPr>
            <a:r>
              <a:rPr lang="en-US"/>
              <a:t>Time range: 1980-2023</a:t>
            </a:r>
            <a:endParaRPr/>
          </a:p>
        </p:txBody>
      </p:sp>
      <p:sp>
        <p:nvSpPr>
          <p:cNvPr id="7" name="Content Placeholder 5"/>
          <p:cNvSpPr txBox="1"/>
          <p:nvPr/>
        </p:nvSpPr>
        <p:spPr bwMode="auto">
          <a:xfrm>
            <a:off x="836613" y="3578494"/>
            <a:ext cx="5183188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/>
              <a:t>JRA-55 Monthly Variance of 1.25 Degree Isobaric Analysis Fields</a:t>
            </a:r>
            <a:endParaRPr/>
          </a:p>
          <a:p>
            <a:pPr>
              <a:defRPr/>
            </a:pPr>
            <a:r>
              <a:rPr lang="en-US"/>
              <a:t>Dimensions: </a:t>
            </a:r>
            <a:br>
              <a:rPr lang="en-US"/>
            </a:br>
            <a:r>
              <a:rPr lang="en-US"/>
              <a:t>(lat: 145, 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lon: 288,</a:t>
            </a:r>
            <a:r>
              <a:rPr lang="en-US"/>
              <a:t> p: 37) </a:t>
            </a:r>
            <a:br>
              <a:rPr lang="en-US"/>
            </a:br>
            <a:endParaRPr/>
          </a:p>
          <a:p>
            <a:pPr>
              <a:defRPr/>
            </a:pPr>
            <a:r>
              <a:rPr lang="en-US"/>
              <a:t>Time range: 1959-2021</a:t>
            </a:r>
            <a:endParaRPr/>
          </a:p>
          <a:p>
            <a:pPr>
              <a:defRPr/>
            </a:pPr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EEF9623-2639-405D-A394-9D2AF88FB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t>4</a:t>
            </a:fld>
            <a:endParaRPr lang="en-GB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593061" name="Title 1"/>
          <p:cNvSpPr>
            <a:spLocks noGrp="1"/>
          </p:cNvSpPr>
          <p:nvPr>
            <p:ph type="title"/>
          </p:nvPr>
        </p:nvSpPr>
        <p:spPr bwMode="auto">
          <a:xfrm>
            <a:off x="839787" y="365124"/>
            <a:ext cx="10515600" cy="1325562"/>
          </a:xfrm>
        </p:spPr>
        <p:txBody>
          <a:bodyPr/>
          <a:lstStyle/>
          <a:p>
            <a:pPr>
              <a:defRPr/>
            </a:pPr>
            <a:r>
              <a:rPr lang="de-DE" dirty="0"/>
              <a:t>Trendanalysis</a:t>
            </a:r>
            <a:endParaRPr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D281D59-C4FA-459B-8EA4-896BCE9E1D2A}"/>
              </a:ext>
            </a:extLst>
          </p:cNvPr>
          <p:cNvGrpSpPr/>
          <p:nvPr/>
        </p:nvGrpSpPr>
        <p:grpSpPr>
          <a:xfrm>
            <a:off x="1010655" y="1690686"/>
            <a:ext cx="7567862" cy="6845966"/>
            <a:chOff x="481265" y="2402302"/>
            <a:chExt cx="7567862" cy="684596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CB014DA-62F1-4B50-B8AE-F542F2DA50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4114" t="2644" r="27598" b="64352"/>
            <a:stretch/>
          </p:blipFill>
          <p:spPr bwMode="auto">
            <a:xfrm>
              <a:off x="3585411" y="2406317"/>
              <a:ext cx="4427621" cy="387416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934C261-D54B-4267-A622-55163AA5E6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3827" t="2644" r="83533" b="64352"/>
            <a:stretch/>
          </p:blipFill>
          <p:spPr bwMode="auto">
            <a:xfrm>
              <a:off x="481265" y="2402302"/>
              <a:ext cx="3176336" cy="387416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1B0EC46-A8FE-4D8B-ADF9-5A5497B48E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4056" t="95413" r="27656" b="-21144"/>
            <a:stretch/>
          </p:blipFill>
          <p:spPr bwMode="auto">
            <a:xfrm>
              <a:off x="3621506" y="6228342"/>
              <a:ext cx="4427621" cy="3019926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1A08BEF2-7C76-45CF-8DD5-BC5EB87AC934}"/>
              </a:ext>
            </a:extLst>
          </p:cNvPr>
          <p:cNvSpPr txBox="1"/>
          <p:nvPr/>
        </p:nvSpPr>
        <p:spPr>
          <a:xfrm>
            <a:off x="1152939" y="6241774"/>
            <a:ext cx="5934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 Both datasets agree on the same rising temperature trend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925B6D-0186-4B95-8020-D4ED6533E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t>5</a:t>
            </a:fld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9F15CF7-C37B-4581-9726-18EA8B719F6B}"/>
              </a:ext>
            </a:extLst>
          </p:cNvPr>
          <p:cNvSpPr/>
          <p:nvPr/>
        </p:nvSpPr>
        <p:spPr>
          <a:xfrm>
            <a:off x="4691703" y="5512711"/>
            <a:ext cx="442237" cy="2563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00CDFFA-5656-4BFA-8D69-AB0B5CC9BCEA}"/>
              </a:ext>
            </a:extLst>
          </p:cNvPr>
          <p:cNvSpPr/>
          <p:nvPr/>
        </p:nvSpPr>
        <p:spPr bwMode="auto">
          <a:xfrm>
            <a:off x="5606028" y="5520838"/>
            <a:ext cx="442237" cy="2563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77A345-AB62-4D30-BD45-68CD4720263B}"/>
              </a:ext>
            </a:extLst>
          </p:cNvPr>
          <p:cNvSpPr/>
          <p:nvPr/>
        </p:nvSpPr>
        <p:spPr bwMode="auto">
          <a:xfrm>
            <a:off x="6529801" y="5520838"/>
            <a:ext cx="442237" cy="2563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C5DF9C-26AF-4C15-9202-34B3A68C2946}"/>
              </a:ext>
            </a:extLst>
          </p:cNvPr>
          <p:cNvSpPr/>
          <p:nvPr/>
        </p:nvSpPr>
        <p:spPr bwMode="auto">
          <a:xfrm>
            <a:off x="7434348" y="5534140"/>
            <a:ext cx="442237" cy="2563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5469949" name="Title 1"/>
          <p:cNvSpPr>
            <a:spLocks noGrp="1"/>
          </p:cNvSpPr>
          <p:nvPr>
            <p:ph type="title"/>
          </p:nvPr>
        </p:nvSpPr>
        <p:spPr bwMode="auto">
          <a:xfrm>
            <a:off x="839787" y="365124"/>
            <a:ext cx="10515600" cy="1325562"/>
          </a:xfrm>
        </p:spPr>
        <p:txBody>
          <a:bodyPr/>
          <a:lstStyle/>
          <a:p>
            <a:pPr>
              <a:defRPr/>
            </a:pPr>
            <a:r>
              <a:rPr lang="de-DE" dirty="0"/>
              <a:t>Trendanalysis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8E02AB-375B-4E8A-8DF3-794EEAECB680}"/>
              </a:ext>
            </a:extLst>
          </p:cNvPr>
          <p:cNvSpPr txBox="1"/>
          <p:nvPr/>
        </p:nvSpPr>
        <p:spPr bwMode="auto">
          <a:xfrm>
            <a:off x="1732723" y="5516219"/>
            <a:ext cx="5957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 The datasets differ in the RH trend in the free troposphere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0BB11D-A060-4261-8BBB-324273D354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4493"/>
          <a:stretch/>
        </p:blipFill>
        <p:spPr bwMode="auto">
          <a:xfrm>
            <a:off x="1739347" y="1440274"/>
            <a:ext cx="9144000" cy="24350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014AFD-54A2-4A43-B159-A8B392764E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496"/>
          <a:stretch/>
        </p:blipFill>
        <p:spPr bwMode="auto">
          <a:xfrm>
            <a:off x="1732723" y="3867935"/>
            <a:ext cx="9144000" cy="30892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CFE450-D593-4359-A670-565A5AC88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t>6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5402A1-D325-4F9D-AE39-626E4C34C34D}"/>
              </a:ext>
            </a:extLst>
          </p:cNvPr>
          <p:cNvSpPr/>
          <p:nvPr/>
        </p:nvSpPr>
        <p:spPr bwMode="auto">
          <a:xfrm>
            <a:off x="3589868" y="3854438"/>
            <a:ext cx="258233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96091-46DC-4E43-BAE4-076D84F27F84}"/>
              </a:ext>
            </a:extLst>
          </p:cNvPr>
          <p:cNvSpPr/>
          <p:nvPr/>
        </p:nvSpPr>
        <p:spPr bwMode="auto">
          <a:xfrm>
            <a:off x="4648202" y="3854438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5F8114-CC97-4F8B-AD98-EFA9EEFC7684}"/>
              </a:ext>
            </a:extLst>
          </p:cNvPr>
          <p:cNvSpPr/>
          <p:nvPr/>
        </p:nvSpPr>
        <p:spPr bwMode="auto">
          <a:xfrm>
            <a:off x="5180015" y="3854438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7BAE0F-3204-4E58-9A23-0C0A6BCF7BC1}"/>
              </a:ext>
            </a:extLst>
          </p:cNvPr>
          <p:cNvSpPr/>
          <p:nvPr/>
        </p:nvSpPr>
        <p:spPr bwMode="auto">
          <a:xfrm>
            <a:off x="4125121" y="3854438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7D9D0C-0DEB-4A5F-AB94-1EC28DCD80B8}"/>
              </a:ext>
            </a:extLst>
          </p:cNvPr>
          <p:cNvSpPr/>
          <p:nvPr/>
        </p:nvSpPr>
        <p:spPr bwMode="auto">
          <a:xfrm>
            <a:off x="6125634" y="3854438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6E56E50-B570-4FBC-AC71-58ADEBD3C0A8}"/>
              </a:ext>
            </a:extLst>
          </p:cNvPr>
          <p:cNvSpPr/>
          <p:nvPr/>
        </p:nvSpPr>
        <p:spPr bwMode="auto">
          <a:xfrm>
            <a:off x="7183968" y="3854438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8C7682-FE0A-4E4C-B1CF-40A39C5B4230}"/>
              </a:ext>
            </a:extLst>
          </p:cNvPr>
          <p:cNvSpPr/>
          <p:nvPr/>
        </p:nvSpPr>
        <p:spPr bwMode="auto">
          <a:xfrm>
            <a:off x="7703611" y="3859337"/>
            <a:ext cx="258232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A0934BC-823B-4433-ABD2-D7F96D78690D}"/>
              </a:ext>
            </a:extLst>
          </p:cNvPr>
          <p:cNvSpPr/>
          <p:nvPr/>
        </p:nvSpPr>
        <p:spPr bwMode="auto">
          <a:xfrm>
            <a:off x="6652155" y="3854438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CE90CD-EE11-4396-82B3-089EFB6A2E2F}"/>
              </a:ext>
            </a:extLst>
          </p:cNvPr>
          <p:cNvSpPr/>
          <p:nvPr/>
        </p:nvSpPr>
        <p:spPr bwMode="auto">
          <a:xfrm>
            <a:off x="8663257" y="3854438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D36FBE-0AC6-43D6-86FF-A2C3268AC23B}"/>
              </a:ext>
            </a:extLst>
          </p:cNvPr>
          <p:cNvSpPr/>
          <p:nvPr/>
        </p:nvSpPr>
        <p:spPr bwMode="auto">
          <a:xfrm>
            <a:off x="9713653" y="3854438"/>
            <a:ext cx="251356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B38D089-F758-4D16-BECC-B7B464E846DC}"/>
              </a:ext>
            </a:extLst>
          </p:cNvPr>
          <p:cNvSpPr/>
          <p:nvPr/>
        </p:nvSpPr>
        <p:spPr bwMode="auto">
          <a:xfrm>
            <a:off x="10247584" y="3854438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874E022-AE16-425A-AC86-41E8F1A1780B}"/>
              </a:ext>
            </a:extLst>
          </p:cNvPr>
          <p:cNvSpPr/>
          <p:nvPr/>
        </p:nvSpPr>
        <p:spPr bwMode="auto">
          <a:xfrm>
            <a:off x="9186338" y="3854438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E9A5-3D3C-4001-A5A5-77A1F80C0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Trendanalysis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E079D-B2F7-443C-A235-01AF0F69F3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B7FA8-24D3-45A8-BE87-7568F90AC86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892592-0EC9-4141-8BFE-1C7EDE34D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82DF6A-3C45-45DA-A541-69C46222EB6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D2A88F-B8A9-4120-A069-64ABBD4D4C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4493"/>
          <a:stretch/>
        </p:blipFill>
        <p:spPr bwMode="auto">
          <a:xfrm>
            <a:off x="1732723" y="1440007"/>
            <a:ext cx="9144000" cy="24350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EBAF93-0DEA-4753-A7BB-810A095FE6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496"/>
          <a:stretch/>
        </p:blipFill>
        <p:spPr bwMode="auto">
          <a:xfrm>
            <a:off x="1517376" y="4206764"/>
            <a:ext cx="9144000" cy="3089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A347AC-C168-4E30-BC7F-DEDC6D4296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652"/>
          <a:stretch/>
        </p:blipFill>
        <p:spPr bwMode="auto">
          <a:xfrm>
            <a:off x="1732723" y="3894977"/>
            <a:ext cx="9144000" cy="23555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9F00E0-0FFC-455C-966C-317A075ACE5E}"/>
              </a:ext>
            </a:extLst>
          </p:cNvPr>
          <p:cNvSpPr txBox="1"/>
          <p:nvPr/>
        </p:nvSpPr>
        <p:spPr bwMode="auto">
          <a:xfrm>
            <a:off x="1732723" y="6410835"/>
            <a:ext cx="6276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 The datasets show </a:t>
            </a:r>
            <a:r>
              <a:rPr lang="en-US" dirty="0">
                <a:sym typeface="Wingdings" panose="05000000000000000000" pitchFamily="2" charset="2"/>
              </a:rPr>
              <a:t>similar RH trends for higher latitudes again</a:t>
            </a:r>
            <a:endParaRPr lang="en-GB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E6BB729-6BD4-4294-8754-F03954E26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t>7</a:t>
            </a:fld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04B95E-335E-4675-BD45-AC4C9DA78D02}"/>
              </a:ext>
            </a:extLst>
          </p:cNvPr>
          <p:cNvSpPr/>
          <p:nvPr/>
        </p:nvSpPr>
        <p:spPr bwMode="auto">
          <a:xfrm>
            <a:off x="3589340" y="5950303"/>
            <a:ext cx="258233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CA852D-52C7-4EC5-B540-ADC49A7C6159}"/>
              </a:ext>
            </a:extLst>
          </p:cNvPr>
          <p:cNvSpPr/>
          <p:nvPr/>
        </p:nvSpPr>
        <p:spPr bwMode="auto">
          <a:xfrm>
            <a:off x="4647674" y="5950303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A63EDD-2E64-4394-8328-D429224460F2}"/>
              </a:ext>
            </a:extLst>
          </p:cNvPr>
          <p:cNvSpPr/>
          <p:nvPr/>
        </p:nvSpPr>
        <p:spPr bwMode="auto">
          <a:xfrm>
            <a:off x="5179487" y="5950303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EF779B-35CF-440E-8B81-001DAB51CCE0}"/>
              </a:ext>
            </a:extLst>
          </p:cNvPr>
          <p:cNvSpPr/>
          <p:nvPr/>
        </p:nvSpPr>
        <p:spPr bwMode="auto">
          <a:xfrm>
            <a:off x="4124593" y="5950303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B0BF01D-4022-4021-8BC2-81D4AACDE649}"/>
              </a:ext>
            </a:extLst>
          </p:cNvPr>
          <p:cNvSpPr/>
          <p:nvPr/>
        </p:nvSpPr>
        <p:spPr bwMode="auto">
          <a:xfrm>
            <a:off x="6125106" y="5950303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05225C-AA6F-4E7A-824E-4B02F86DFA59}"/>
              </a:ext>
            </a:extLst>
          </p:cNvPr>
          <p:cNvSpPr/>
          <p:nvPr/>
        </p:nvSpPr>
        <p:spPr bwMode="auto">
          <a:xfrm>
            <a:off x="7183440" y="5950303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10D6FA-8A16-4E77-A2D8-C84E3AEE2109}"/>
              </a:ext>
            </a:extLst>
          </p:cNvPr>
          <p:cNvSpPr/>
          <p:nvPr/>
        </p:nvSpPr>
        <p:spPr bwMode="auto">
          <a:xfrm>
            <a:off x="7703083" y="5955202"/>
            <a:ext cx="258232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9AC17D5-BA69-4F3C-A424-024F221B1291}"/>
              </a:ext>
            </a:extLst>
          </p:cNvPr>
          <p:cNvSpPr/>
          <p:nvPr/>
        </p:nvSpPr>
        <p:spPr bwMode="auto">
          <a:xfrm>
            <a:off x="6651627" y="5950303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6BBAB7-04A3-4FF6-8725-572F0AE8D4AE}"/>
              </a:ext>
            </a:extLst>
          </p:cNvPr>
          <p:cNvSpPr/>
          <p:nvPr/>
        </p:nvSpPr>
        <p:spPr bwMode="auto">
          <a:xfrm>
            <a:off x="8662729" y="5950303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F4A2F07-FE57-4765-867C-7EFD51FE2EEC}"/>
              </a:ext>
            </a:extLst>
          </p:cNvPr>
          <p:cNvSpPr/>
          <p:nvPr/>
        </p:nvSpPr>
        <p:spPr bwMode="auto">
          <a:xfrm>
            <a:off x="9713125" y="5950303"/>
            <a:ext cx="251356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9B67E54-94CE-4453-870D-C4B2B161B67B}"/>
              </a:ext>
            </a:extLst>
          </p:cNvPr>
          <p:cNvSpPr/>
          <p:nvPr/>
        </p:nvSpPr>
        <p:spPr bwMode="auto">
          <a:xfrm>
            <a:off x="10247056" y="5950303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E77B7E-85D2-4CF3-84F2-B7A64AE75214}"/>
              </a:ext>
            </a:extLst>
          </p:cNvPr>
          <p:cNvSpPr/>
          <p:nvPr/>
        </p:nvSpPr>
        <p:spPr bwMode="auto">
          <a:xfrm>
            <a:off x="9190044" y="5943952"/>
            <a:ext cx="246061" cy="146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988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2049550004" name="Content Placeholder 11"/>
          <p:cNvSpPr txBox="1"/>
          <p:nvPr/>
        </p:nvSpPr>
        <p:spPr bwMode="auto">
          <a:xfrm>
            <a:off x="7700643" y="5210853"/>
            <a:ext cx="5131769" cy="2275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999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99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Font typeface="Arial"/>
              <a:buNone/>
              <a:defRPr/>
            </a:pPr>
            <a:r>
              <a:rPr lang="de-DE" dirty="0"/>
              <a:t>JRA-55</a:t>
            </a:r>
          </a:p>
          <a:p>
            <a:pPr marL="0" indent="0">
              <a:buNone/>
              <a:defRPr/>
            </a:pPr>
            <a:r>
              <a:rPr lang="de-DE" dirty="0"/>
              <a:t>[2007-2021] - [1958,1973]</a:t>
            </a:r>
            <a:endParaRPr dirty="0"/>
          </a:p>
          <a:p>
            <a:pPr marL="0" indent="0">
              <a:buFont typeface="Arial"/>
              <a:buNone/>
              <a:defRPr/>
            </a:pP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B52D999-3D58-4232-8684-DB31373731C3}"/>
              </a:ext>
            </a:extLst>
          </p:cNvPr>
          <p:cNvSpPr txBox="1">
            <a:spLocks/>
          </p:cNvSpPr>
          <p:nvPr/>
        </p:nvSpPr>
        <p:spPr bwMode="auto">
          <a:xfrm>
            <a:off x="839788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Surface trends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BCE2DB-0D11-434A-B76D-B1BBA1E16737}"/>
              </a:ext>
            </a:extLst>
          </p:cNvPr>
          <p:cNvSpPr txBox="1"/>
          <p:nvPr/>
        </p:nvSpPr>
        <p:spPr bwMode="auto">
          <a:xfrm>
            <a:off x="838200" y="5685279"/>
            <a:ext cx="4706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With small exceptions: Global warming trend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Effects like Arctic amplification, land heating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AE34FA-E7C9-4822-9558-FB0443132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19" name="Content Placeholder 18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952653298" name="Content Placeholder 11"/>
          <p:cNvSpPr txBox="1"/>
          <p:nvPr/>
        </p:nvSpPr>
        <p:spPr bwMode="auto">
          <a:xfrm>
            <a:off x="7700643" y="5210852"/>
            <a:ext cx="5131769" cy="2275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999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99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Font typeface="Arial"/>
              <a:buNone/>
              <a:defRPr/>
            </a:pPr>
            <a:r>
              <a:rPr lang="de-DE" dirty="0"/>
              <a:t>JRA-55</a:t>
            </a:r>
          </a:p>
          <a:p>
            <a:pPr marL="0" indent="0">
              <a:buNone/>
              <a:defRPr/>
            </a:pPr>
            <a:r>
              <a:rPr lang="de-DE" dirty="0"/>
              <a:t>[2007-2021] - [1958,1973]</a:t>
            </a:r>
            <a:endParaRPr dirty="0"/>
          </a:p>
          <a:p>
            <a:pPr marL="0" indent="0">
              <a:buFont typeface="Arial"/>
              <a:buNone/>
              <a:defRPr/>
            </a:pP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D1BCA20-6890-47B1-B2FA-1166BB3C2193}"/>
              </a:ext>
            </a:extLst>
          </p:cNvPr>
          <p:cNvSpPr txBox="1">
            <a:spLocks/>
          </p:cNvSpPr>
          <p:nvPr/>
        </p:nvSpPr>
        <p:spPr bwMode="auto">
          <a:xfrm>
            <a:off x="839788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Surface trends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4E5F698-F015-4A01-9779-9B1DD49A9E26}"/>
                  </a:ext>
                </a:extLst>
              </p:cNvPr>
              <p:cNvSpPr txBox="1"/>
              <p:nvPr/>
            </p:nvSpPr>
            <p:spPr bwMode="auto">
              <a:xfrm>
                <a:off x="838200" y="5685279"/>
                <a:ext cx="528862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à"/>
                </a:pPr>
                <a:r>
                  <a:rPr lang="de-DE" dirty="0"/>
                  <a:t>Comparable small change of surface RH (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~±</m:t>
                    </m:r>
                  </m:oMath>
                </a14:m>
                <a:r>
                  <a:rPr lang="de-DE" dirty="0"/>
                  <a:t> 0.2%)</a:t>
                </a:r>
              </a:p>
              <a:p>
                <a:pPr marL="285750" indent="-285750">
                  <a:buFont typeface="Wingdings" panose="05000000000000000000" pitchFamily="2" charset="2"/>
                  <a:buChar char="à"/>
                </a:pPr>
                <a:r>
                  <a:rPr lang="de-DE" dirty="0"/>
                  <a:t>In general: RH changes smaller over water 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4E5F698-F015-4A01-9779-9B1DD49A9E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5685279"/>
                <a:ext cx="5288627" cy="923330"/>
              </a:xfrm>
              <a:prstGeom prst="rect">
                <a:avLst/>
              </a:prstGeom>
              <a:blipFill>
                <a:blip r:embed="rId3"/>
                <a:stretch>
                  <a:fillRect l="-807" t="-3974" r="-1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400F29-7AA6-42A1-B310-3C1C3B5CC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D32BDE-F0E5-4E6E-95C7-A58175E857C7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818</Words>
  <Application>Microsoft Office PowerPoint</Application>
  <DocSecurity>0</DocSecurity>
  <PresentationFormat>Widescreen</PresentationFormat>
  <Paragraphs>152</Paragraphs>
  <Slides>36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Relative Humidity Trends in Reanalysis Data</vt:lpstr>
      <vt:lpstr>Research Questions</vt:lpstr>
      <vt:lpstr>Research Questions</vt:lpstr>
      <vt:lpstr>Used Data:</vt:lpstr>
      <vt:lpstr>Trendanalysis</vt:lpstr>
      <vt:lpstr>Trendanalysis</vt:lpstr>
      <vt:lpstr>Trendanalysis</vt:lpstr>
      <vt:lpstr>PowerPoint Presentation</vt:lpstr>
      <vt:lpstr>PowerPoint Presentation</vt:lpstr>
      <vt:lpstr>Vertical analysis  and trends</vt:lpstr>
      <vt:lpstr>Vertical analysis  and trends</vt:lpstr>
      <vt:lpstr>Summary</vt:lpstr>
      <vt:lpstr>Next Step: Compare with radiosonde-data</vt:lpstr>
      <vt:lpstr>Next Step: Change to a more (physical) system</vt:lpstr>
      <vt:lpstr>PowerPoint Presentation</vt:lpstr>
      <vt:lpstr>Thank you!</vt:lpstr>
      <vt:lpstr>Supplement</vt:lpstr>
      <vt:lpstr>PowerPoint Presentation</vt:lpstr>
      <vt:lpstr>PowerPoint Presentation</vt:lpstr>
      <vt:lpstr>PowerPoint Presentation</vt:lpstr>
      <vt:lpstr>PowerPoint Presentation</vt:lpstr>
      <vt:lpstr>Merra-2     JRA-55</vt:lpstr>
      <vt:lpstr>Merra-2     JRA-55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Comparison of the lowest level in the 3D dataset with 2D surface dataset</vt:lpstr>
      <vt:lpstr>Merra-2  </vt:lpstr>
      <vt:lpstr>of 3D Data  (highest p - level)</vt:lpstr>
      <vt:lpstr>Temperature profile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Wasserdampffeedback im Erdsystem</dc:title>
  <dc:subject/>
  <dc:creator>Florian Pausewang</dc:creator>
  <cp:keywords/>
  <dc:description/>
  <cp:lastModifiedBy>Florian Pausewang</cp:lastModifiedBy>
  <cp:revision>32</cp:revision>
  <dcterms:created xsi:type="dcterms:W3CDTF">2023-07-22T10:00:28Z</dcterms:created>
  <dcterms:modified xsi:type="dcterms:W3CDTF">2023-07-28T08:13:03Z</dcterms:modified>
  <cp:category/>
  <dc:identifier/>
  <cp:contentStatus/>
  <dc:language/>
  <cp:version/>
</cp:coreProperties>
</file>